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Red Hat Display SemiBold"/>
      <p:regular r:id="rId48"/>
      <p:bold r:id="rId49"/>
      <p:italic r:id="rId50"/>
      <p:boldItalic r:id="rId51"/>
    </p:embeddedFont>
    <p:embeddedFont>
      <p:font typeface="Red Hat Display Black"/>
      <p:bold r:id="rId52"/>
      <p:boldItalic r:id="rId53"/>
    </p:embeddedFont>
    <p:embeddedFont>
      <p:font typeface="Josefin Sans"/>
      <p:regular r:id="rId54"/>
      <p:bold r:id="rId55"/>
      <p:italic r:id="rId56"/>
      <p:boldItalic r:id="rId57"/>
    </p:embeddedFont>
    <p:embeddedFont>
      <p:font typeface="Red Hat Display"/>
      <p:regular r:id="rId58"/>
      <p:bold r:id="rId59"/>
      <p:italic r:id="rId60"/>
      <p:boldItalic r:id="rId61"/>
    </p:embeddedFont>
    <p:embeddedFont>
      <p:font typeface="Red Hat Text"/>
      <p:regular r:id="rId62"/>
      <p:bold r:id="rId63"/>
      <p:italic r:id="rId64"/>
      <p:boldItalic r:id="rId65"/>
    </p:embeddedFont>
    <p:embeddedFont>
      <p:font typeface="Red Hat Display ExtraBold"/>
      <p:bold r:id="rId66"/>
      <p:boldItalic r:id="rId67"/>
    </p:embeddedFont>
    <p:embeddedFont>
      <p:font typeface="Josefin Sans Light"/>
      <p:regular r:id="rId68"/>
      <p:bold r:id="rId69"/>
      <p:italic r:id="rId70"/>
      <p:boldItalic r:id="rId71"/>
    </p:embeddedFont>
    <p:embeddedFont>
      <p:font typeface="Red Hat Display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Dr. Suga"/>
  <p:cmAuthor clrIdx="1" id="1" initials="" lastIdx="4" name="Yassaman Omidbakh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edHatDisplaySemiBold-regular.fntdata"/><Relationship Id="rId47" Type="http://schemas.openxmlformats.org/officeDocument/2006/relationships/slide" Target="slides/slide40.xml"/><Relationship Id="rId49" Type="http://schemas.openxmlformats.org/officeDocument/2006/relationships/font" Target="fonts/RedHatDisplaySemi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edHatDisplayLight-bold.fntdata"/><Relationship Id="rId72" Type="http://schemas.openxmlformats.org/officeDocument/2006/relationships/font" Target="fonts/RedHatDisplayLight-regular.fntdata"/><Relationship Id="rId31" Type="http://schemas.openxmlformats.org/officeDocument/2006/relationships/slide" Target="slides/slide24.xml"/><Relationship Id="rId75" Type="http://schemas.openxmlformats.org/officeDocument/2006/relationships/font" Target="fonts/RedHatDisplayLight-boldItalic.fntdata"/><Relationship Id="rId30" Type="http://schemas.openxmlformats.org/officeDocument/2006/relationships/slide" Target="slides/slide23.xml"/><Relationship Id="rId74" Type="http://schemas.openxmlformats.org/officeDocument/2006/relationships/font" Target="fonts/RedHatDisplayLight-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JosefinSansLight-boldItalic.fntdata"/><Relationship Id="rId70" Type="http://schemas.openxmlformats.org/officeDocument/2006/relationships/font" Target="fonts/JosefinSansLigh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edHatText-regular.fntdata"/><Relationship Id="rId61" Type="http://schemas.openxmlformats.org/officeDocument/2006/relationships/font" Target="fonts/RedHatDisplay-boldItalic.fntdata"/><Relationship Id="rId20" Type="http://schemas.openxmlformats.org/officeDocument/2006/relationships/slide" Target="slides/slide13.xml"/><Relationship Id="rId64" Type="http://schemas.openxmlformats.org/officeDocument/2006/relationships/font" Target="fonts/RedHatText-italic.fntdata"/><Relationship Id="rId63" Type="http://schemas.openxmlformats.org/officeDocument/2006/relationships/font" Target="fonts/RedHatText-bold.fntdata"/><Relationship Id="rId22" Type="http://schemas.openxmlformats.org/officeDocument/2006/relationships/slide" Target="slides/slide15.xml"/><Relationship Id="rId66" Type="http://schemas.openxmlformats.org/officeDocument/2006/relationships/font" Target="fonts/RedHatDisplayExtraBold-bold.fntdata"/><Relationship Id="rId21" Type="http://schemas.openxmlformats.org/officeDocument/2006/relationships/slide" Target="slides/slide14.xml"/><Relationship Id="rId65" Type="http://schemas.openxmlformats.org/officeDocument/2006/relationships/font" Target="fonts/RedHatText-boldItalic.fntdata"/><Relationship Id="rId24" Type="http://schemas.openxmlformats.org/officeDocument/2006/relationships/slide" Target="slides/slide17.xml"/><Relationship Id="rId68" Type="http://schemas.openxmlformats.org/officeDocument/2006/relationships/font" Target="fonts/JosefinSansLight-regular.fntdata"/><Relationship Id="rId23" Type="http://schemas.openxmlformats.org/officeDocument/2006/relationships/slide" Target="slides/slide16.xml"/><Relationship Id="rId67" Type="http://schemas.openxmlformats.org/officeDocument/2006/relationships/font" Target="fonts/RedHatDisplayExtraBold-boldItalic.fntdata"/><Relationship Id="rId60" Type="http://schemas.openxmlformats.org/officeDocument/2006/relationships/font" Target="fonts/RedHatDispl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JosefinSansLigh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edHatDisplaySemiBold-boldItalic.fntdata"/><Relationship Id="rId50" Type="http://schemas.openxmlformats.org/officeDocument/2006/relationships/font" Target="fonts/RedHatDisplaySemiBold-italic.fntdata"/><Relationship Id="rId53" Type="http://schemas.openxmlformats.org/officeDocument/2006/relationships/font" Target="fonts/RedHatDisplayBlack-boldItalic.fntdata"/><Relationship Id="rId52" Type="http://schemas.openxmlformats.org/officeDocument/2006/relationships/font" Target="fonts/RedHatDisplayBlack-bold.fntdata"/><Relationship Id="rId11" Type="http://schemas.openxmlformats.org/officeDocument/2006/relationships/slide" Target="slides/slide4.xml"/><Relationship Id="rId55" Type="http://schemas.openxmlformats.org/officeDocument/2006/relationships/font" Target="fonts/JosefinSans-bold.fntdata"/><Relationship Id="rId10" Type="http://schemas.openxmlformats.org/officeDocument/2006/relationships/slide" Target="slides/slide3.xml"/><Relationship Id="rId54" Type="http://schemas.openxmlformats.org/officeDocument/2006/relationships/font" Target="fonts/JosefinSans-regular.fntdata"/><Relationship Id="rId13" Type="http://schemas.openxmlformats.org/officeDocument/2006/relationships/slide" Target="slides/slide6.xml"/><Relationship Id="rId57" Type="http://schemas.openxmlformats.org/officeDocument/2006/relationships/font" Target="fonts/JosefinSans-boldItalic.fntdata"/><Relationship Id="rId12" Type="http://schemas.openxmlformats.org/officeDocument/2006/relationships/slide" Target="slides/slide5.xml"/><Relationship Id="rId56" Type="http://schemas.openxmlformats.org/officeDocument/2006/relationships/font" Target="fonts/JosefinSans-italic.fntdata"/><Relationship Id="rId15" Type="http://schemas.openxmlformats.org/officeDocument/2006/relationships/slide" Target="slides/slide8.xml"/><Relationship Id="rId59" Type="http://schemas.openxmlformats.org/officeDocument/2006/relationships/font" Target="fonts/RedHatDisplay-bold.fntdata"/><Relationship Id="rId14" Type="http://schemas.openxmlformats.org/officeDocument/2006/relationships/slide" Target="slides/slide7.xml"/><Relationship Id="rId58" Type="http://schemas.openxmlformats.org/officeDocument/2006/relationships/font" Target="fonts/RedHatDispl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09T10:44:13.905">
    <p:pos x="1497" y="2413"/>
    <p:text>What organization is this statement talking about? Needs revision, but I don't know the reference.</p:text>
  </p:cm>
  <p:cm authorId="1" idx="1" dt="2022-11-09T10:44:13.905">
    <p:pos x="1497" y="2413"/>
    <p:text>traditional foundations mentioned in the previous box.</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14T11:12:22.713">
    <p:pos x="421" y="1218"/>
    <p:text>obtaining? Why "retaining"?</p:text>
  </p:cm>
  <p:cm authorId="1" idx="2" dt="2022-11-09T10:45:32.225">
    <p:pos x="421" y="1218"/>
    <p:text>I suppose because through the stream they will continuously stake the GIV and in the process retain governance rights...?</p:text>
  </p:cm>
  <p:cm authorId="0" idx="3" dt="2022-11-09T18:59:57.267">
    <p:pos x="421" y="1218"/>
    <p:text>Ok, so the people you’re talking about here already have some GIV.</p:text>
  </p:cm>
  <p:cm authorId="1" idx="3" dt="2022-11-10T07:41:56.712">
    <p:pos x="421" y="1218"/>
    <p:text>they will yes. we will sell them the GIV as a result of their investment which they can stake and earn the gGIV</p:text>
  </p:cm>
  <p:cm authorId="0" idx="4" dt="2022-11-14T11:12:22.713">
    <p:pos x="421" y="1218"/>
    <p:text>This is confusing. The slide doesn't say anything about *already holding GIV*. It needs to be clear on that. You cannot say "retain governance" without having already explained that these holders would already have GIV and governance power.</p:text>
  </p:cm>
  <p:cm authorId="0" idx="5" dt="2022-11-14T11:13:00.732">
    <p:pos x="421" y="1318"/>
    <p:text>Not quite sure what this is trying to say but needs revision imo. What is "investment perspective"?</p:text>
  </p:cm>
  <p:cm authorId="1" idx="4" dt="2022-11-09T10:46:45.865">
    <p:pos x="421" y="1318"/>
    <p:text>investment/financial mentality. basically we want to have investors who bring their mindset in the DAO as well and help us include financial prosperity aspect in the future roadmaps.</p:text>
  </p:cm>
  <p:cm authorId="0" idx="6" dt="2022-11-09T19:00:28.730">
    <p:pos x="421" y="1318"/>
    <p:text>Ok, thanks. I would like to help revise this sentence if you don’t mind.</p:text>
  </p:cm>
  <p:cm authorId="0" idx="7" dt="2022-11-14T11:13:00.732">
    <p:pos x="421" y="1318"/>
    <p:text>I think it's important that the tone of this particular sentence is very professional. It needs to entice the reader to engage. I don't know why it starts out as "We are builders". I don't understand what bearing that has on the request for investors. It creates a contrast between "we" the "builders" and them the investors. In this instance, it makes "we" sound not very intelligent due to being builders (?), so we need their "perspective" before we can move forward? I don't think that is what you're saying.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8c393ab0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8c393ab0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de51344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de51344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59bec2e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59bec2e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58c393ab0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58c393ab0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04f7f96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404f7f96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71ce2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71ce2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17d43074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17d43074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717d43074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717d4307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e75a4a7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e75a4a7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GIVbacks is a revolutionary concept that rewards donors to verified projects with GIV tokens. When you give to verified projects you get GIV tokens and you get a Stream of GIV tokens for the next 4 years. This means that not only does Giveth reward you for donating, if the GIV token price goes up, you could actually make more money than you donated! What more could you want?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6fd305ed6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6fd305ed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19848a5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719848a5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6f3d83c601c94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6f3d83c601c94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2877e35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2877e35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fd305e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6fd305e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GIVbacks is a revolutionary concept that rewards donors to verified projects with GIV tokens. When you give to verified projects you get GIV tokens and you get a Stream of GIV tokens for the next 4 years. This means that not only does Giveth reward you for donating, if the GIV token price goes up, you could actually make more money than you donated! What more could you want?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e75a4a7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e75a4a7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6e75a4a7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6e75a4a7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Governance without voting…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e75a4a78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6e75a4a78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When Projects on Giveth start to have a lot of GIV tokens staked behind them, we will reach out and help them create a rewards system so their community can learn to DAO. This will start out as just a reputation system, but it will allow the nonprofit to start to collectively implement their own economic game, they can start to give points to their underpaid staff and volunteers, their expert advisors, and their donors on Giveth. Every successful Regen economy will need to design a system that rewards expertse, labor and capital in the right balance. To be successful, and this is our current plan on how to kickstart it, for legacy nonprofits. </a:t>
            </a:r>
            <a:br>
              <a:rPr lang="en" sz="1200">
                <a:solidFill>
                  <a:schemeClr val="dk1"/>
                </a:solidFill>
              </a:rPr>
            </a:br>
            <a:br>
              <a:rPr lang="en" sz="1200">
                <a:solidFill>
                  <a:schemeClr val="dk1"/>
                </a:solidFill>
              </a:rPr>
            </a:br>
            <a:r>
              <a:rPr lang="en" sz="1200">
                <a:solidFill>
                  <a:schemeClr val="dk1"/>
                </a:solidFill>
              </a:rPr>
              <a:t>Once the project has a working reputation system then they can start to collectively govern their donations via their very own DAO, and then if they are winning the GIVpower game, then we can bring out the GURVES!</a:t>
            </a:r>
            <a:br>
              <a:rPr lang="en" sz="1200">
                <a:solidFill>
                  <a:schemeClr val="dk1"/>
                </a:solidFill>
              </a:rPr>
            </a:br>
            <a:br>
              <a:rPr lang="en" sz="1200">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e75a4a78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e75a4a7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1C1E21"/>
                </a:solidFill>
              </a:rPr>
              <a:t>Praise is a reward system that invites communities to build a culture of </a:t>
            </a:r>
            <a:r>
              <a:rPr lang="en" sz="1800">
                <a:solidFill>
                  <a:srgbClr val="1C1E21"/>
                </a:solidFill>
                <a:highlight>
                  <a:srgbClr val="FFE599"/>
                </a:highlight>
              </a:rPr>
              <a:t>giving and gratitude</a:t>
            </a:r>
            <a:r>
              <a:rPr lang="en" sz="1800">
                <a:solidFill>
                  <a:srgbClr val="1C1E21"/>
                </a:solidFill>
              </a:rPr>
              <a:t>, involving contributors at every step of the process.</a:t>
            </a:r>
            <a:endParaRPr sz="1800">
              <a:solidFill>
                <a:srgbClr val="1C1E21"/>
              </a:solidFill>
            </a:endParaRPr>
          </a:p>
          <a:p>
            <a:pPr indent="0" lvl="0" marL="0" rtl="0" algn="l">
              <a:lnSpc>
                <a:spcPct val="115000"/>
              </a:lnSpc>
              <a:spcBef>
                <a:spcPts val="0"/>
              </a:spcBef>
              <a:spcAft>
                <a:spcPts val="0"/>
              </a:spcAft>
              <a:buNone/>
            </a:pPr>
            <a:r>
              <a:rPr lang="en" sz="1800">
                <a:solidFill>
                  <a:srgbClr val="1C1E21"/>
                </a:solidFill>
              </a:rPr>
              <a:t>Praise allows communities to acknowledge the</a:t>
            </a:r>
            <a:r>
              <a:rPr lang="en" sz="1800">
                <a:solidFill>
                  <a:srgbClr val="1C1E21"/>
                </a:solidFill>
                <a:highlight>
                  <a:srgbClr val="FFF2CC"/>
                </a:highlight>
              </a:rPr>
              <a:t> full spectrum of value created</a:t>
            </a:r>
            <a:r>
              <a:rPr lang="en" sz="1800">
                <a:solidFill>
                  <a:srgbClr val="1C1E21"/>
                </a:solidFill>
              </a:rPr>
              <a:t> - ranging from small to large contributions. With praise </a:t>
            </a:r>
            <a:r>
              <a:rPr lang="en" sz="1800">
                <a:solidFill>
                  <a:srgbClr val="1C1E21"/>
                </a:solidFill>
                <a:highlight>
                  <a:srgbClr val="FFE599"/>
                </a:highlight>
              </a:rPr>
              <a:t>we are not locking a top down value system in place, but we are constantly listening to what the community does value.</a:t>
            </a:r>
            <a:r>
              <a:rPr lang="en" sz="1800">
                <a:solidFill>
                  <a:srgbClr val="1C1E21"/>
                </a:solidFill>
              </a:rPr>
              <a:t> </a:t>
            </a:r>
            <a:endParaRPr sz="1800">
              <a:solidFill>
                <a:srgbClr val="1C1E21"/>
              </a:solidFill>
            </a:endParaRPr>
          </a:p>
          <a:p>
            <a:pPr indent="0" lvl="0" marL="0" rtl="0" algn="l">
              <a:lnSpc>
                <a:spcPct val="115000"/>
              </a:lnSpc>
              <a:spcBef>
                <a:spcPts val="0"/>
              </a:spcBef>
              <a:spcAft>
                <a:spcPts val="0"/>
              </a:spcAft>
              <a:buClr>
                <a:schemeClr val="dk1"/>
              </a:buClr>
              <a:buSzPts val="1100"/>
              <a:buFont typeface="Arial"/>
              <a:buNone/>
            </a:pPr>
            <a:r>
              <a:rPr lang="en" sz="1800">
                <a:solidFill>
                  <a:srgbClr val="1C1E21"/>
                </a:solidFill>
                <a:highlight>
                  <a:srgbClr val="C9DAF8"/>
                </a:highlight>
              </a:rPr>
              <a:t>Praise works in 4 steps </a:t>
            </a:r>
            <a:endParaRPr sz="1800">
              <a:solidFill>
                <a:srgbClr val="1C1E21"/>
              </a:solidFill>
              <a:highlight>
                <a:srgbClr val="C9DAF8"/>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6e75a4a78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6e75a4a78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719848a58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719848a58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e75a4a78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6e75a4a78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assume a Bancor style bonding curve with a reserve ratio of 20% (liek what the TEC has) this means that the 200k worth of GIVtokens would collateralize a $1million dollars worth of Mutual Aid tokens. So now with that $1 million dollars, lets just do simple math and give ⅓ of to the GIVpower stakers and ⅓ of it to the reputation holders and 1/3rd of it to the Mutual Aid DAO itself. There is a lot of nuance her that I am skipping and we are learning about via the Commons Stack’s applied research… but in the interest of time, i will continue.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6e75a4a78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6e75a4a78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de51344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de51344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6e75a4a78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6e75a4a78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717d43074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717d43074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5818abe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5818abe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176645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176645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2877e3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32877e3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58c393ab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58c393ab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2877e35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32877e35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2877e351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32877e351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2877e351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32877e351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fad70fc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fad70fc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6f3d83c601c942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6f3d83c601c942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32877e351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32877e351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4bec623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4bec623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6f3d83c601c942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6f3d83c601c942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717d430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717d430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59bec2e0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59bec2e0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7dfa316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7dfa31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249900" y="1617200"/>
            <a:ext cx="8520600" cy="17580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249900" y="3335425"/>
            <a:ext cx="8520600" cy="42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2" type="subTitle"/>
          </p:nvPr>
        </p:nvSpPr>
        <p:spPr>
          <a:xfrm>
            <a:off x="552700" y="39561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8" name="Google Shape;58;p14"/>
          <p:cNvSpPr txBox="1"/>
          <p:nvPr>
            <p:ph idx="3" type="subTitle"/>
          </p:nvPr>
        </p:nvSpPr>
        <p:spPr>
          <a:xfrm>
            <a:off x="552700" y="4319375"/>
            <a:ext cx="5530800" cy="3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pic>
        <p:nvPicPr>
          <p:cNvPr id="59" name="Google Shape;59;p14"/>
          <p:cNvPicPr preferRelativeResize="0"/>
          <p:nvPr/>
        </p:nvPicPr>
        <p:blipFill>
          <a:blip r:embed="rId3">
            <a:alphaModFix/>
          </a:blip>
          <a:stretch>
            <a:fillRect/>
          </a:stretch>
        </p:blipFill>
        <p:spPr>
          <a:xfrm>
            <a:off x="364125" y="4011950"/>
            <a:ext cx="211475" cy="211475"/>
          </a:xfrm>
          <a:prstGeom prst="rect">
            <a:avLst/>
          </a:prstGeom>
          <a:noFill/>
          <a:ln>
            <a:noFill/>
          </a:ln>
        </p:spPr>
      </p:pic>
      <p:pic>
        <p:nvPicPr>
          <p:cNvPr id="60" name="Google Shape;60;p14"/>
          <p:cNvPicPr preferRelativeResize="0"/>
          <p:nvPr/>
        </p:nvPicPr>
        <p:blipFill>
          <a:blip r:embed="rId4">
            <a:alphaModFix/>
          </a:blip>
          <a:stretch>
            <a:fillRect/>
          </a:stretch>
        </p:blipFill>
        <p:spPr>
          <a:xfrm>
            <a:off x="164462" y="4396625"/>
            <a:ext cx="610804" cy="211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type="secHead">
  <p:cSld name="SECTION_HEADER">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997175"/>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 type="subTitle"/>
          </p:nvPr>
        </p:nvSpPr>
        <p:spPr>
          <a:xfrm>
            <a:off x="366625" y="20464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5"/>
          <p:cNvSpPr txBox="1"/>
          <p:nvPr>
            <p:ph idx="2" type="title"/>
          </p:nvPr>
        </p:nvSpPr>
        <p:spPr>
          <a:xfrm>
            <a:off x="339163" y="28320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3" type="subTitle"/>
          </p:nvPr>
        </p:nvSpPr>
        <p:spPr>
          <a:xfrm>
            <a:off x="394088" y="38813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5"/>
          <p:cNvSpPr txBox="1"/>
          <p:nvPr>
            <p:ph idx="4" type="subTitle"/>
          </p:nvPr>
        </p:nvSpPr>
        <p:spPr>
          <a:xfrm>
            <a:off x="394100" y="44368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s" type="twoColTx">
  <p:cSld name="TITLE_AND_TWO_COLUMNS">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6"/>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ing Groups" type="titleOnly">
  <p:cSld name="TITLE_ONL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311700" y="1862425"/>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 type="subTitle"/>
          </p:nvPr>
        </p:nvSpPr>
        <p:spPr>
          <a:xfrm>
            <a:off x="366625" y="2911650"/>
            <a:ext cx="8520600" cy="29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ection">
  <p:cSld name="ONE_COLUMN_TEX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8"/>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8"/>
          <p:cNvSpPr txBox="1"/>
          <p:nvPr>
            <p:ph idx="2" type="subTitle"/>
          </p:nvPr>
        </p:nvSpPr>
        <p:spPr>
          <a:xfrm>
            <a:off x="400950" y="3344975"/>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000"/>
              <a:buFont typeface="Red Hat Display Light"/>
              <a:buNone/>
              <a:defRPr sz="10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rea Presentation">
  <p:cSld name="MAIN_POI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ph type="title"/>
          </p:nvPr>
        </p:nvSpPr>
        <p:spPr>
          <a:xfrm>
            <a:off x="311700" y="1428350"/>
            <a:ext cx="4893600" cy="17925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9"/>
          <p:cNvSpPr txBox="1"/>
          <p:nvPr>
            <p:ph idx="1" type="subTitle"/>
          </p:nvPr>
        </p:nvSpPr>
        <p:spPr>
          <a:xfrm>
            <a:off x="339175" y="31726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5"/>
              </a:buClr>
              <a:buSzPts val="1300"/>
              <a:buFont typeface="Red Hat Display SemiBold"/>
              <a:buNone/>
              <a:defRPr sz="1300">
                <a:solidFill>
                  <a:schemeClr val="accent5"/>
                </a:solidFill>
                <a:latin typeface="Red Hat Display SemiBold"/>
                <a:ea typeface="Red Hat Display SemiBold"/>
                <a:cs typeface="Red Hat Display SemiBold"/>
                <a:sym typeface="Red Hat Display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dates">
  <p:cSld name="SECTION_TITLE_AND_DESCRIPTION">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4000"/>
              <a:buFont typeface="Red Hat Display Black"/>
              <a:buNone/>
              <a:defRPr sz="4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20"/>
          <p:cNvSpPr txBox="1"/>
          <p:nvPr>
            <p:ph idx="1" type="subTitle"/>
          </p:nvPr>
        </p:nvSpPr>
        <p:spPr>
          <a:xfrm>
            <a:off x="366625" y="28567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CAPTION_ONLY">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7000"/>
              <a:buFont typeface="Red Hat Display Black"/>
              <a:buNone/>
              <a:defRPr sz="7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21"/>
          <p:cNvSpPr txBox="1"/>
          <p:nvPr>
            <p:ph idx="1" type="subTitle"/>
          </p:nvPr>
        </p:nvSpPr>
        <p:spPr>
          <a:xfrm>
            <a:off x="366625" y="39760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8" name="Shape 88"/>
        <p:cNvGrpSpPr/>
        <p:nvPr/>
      </p:nvGrpSpPr>
      <p:grpSpPr>
        <a:xfrm>
          <a:off x="0" y="0"/>
          <a:ext cx="0" cy="0"/>
          <a:chOff x="0" y="0"/>
          <a:chExt cx="0" cy="0"/>
        </a:xfrm>
      </p:grpSpPr>
      <p:sp>
        <p:nvSpPr>
          <p:cNvPr id="89" name="Google Shape;8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_1_1">
    <p:bg>
      <p:bgPr>
        <a:gradFill>
          <a:gsLst>
            <a:gs pos="0">
              <a:schemeClr val="lt1"/>
            </a:gs>
            <a:gs pos="100000">
              <a:schemeClr val="accent1"/>
            </a:gs>
          </a:gsLst>
          <a:lin ang="13500032" scaled="0"/>
        </a:gradFill>
      </p:bgPr>
    </p:bg>
    <p:spTree>
      <p:nvGrpSpPr>
        <p:cNvPr id="92" name="Shape 92"/>
        <p:cNvGrpSpPr/>
        <p:nvPr/>
      </p:nvGrpSpPr>
      <p:grpSpPr>
        <a:xfrm>
          <a:off x="0" y="0"/>
          <a:ext cx="0" cy="0"/>
          <a:chOff x="0" y="0"/>
          <a:chExt cx="0" cy="0"/>
        </a:xfrm>
      </p:grpSpPr>
    </p:spTree>
  </p:cSld>
  <p:clrMapOvr>
    <a:masterClrMapping/>
  </p:clrMapOvr>
  <p:extLst>
    <p:ext uri="{DCECCB84-F9BA-43D5-87BE-67443E8EF086}">
      <p15:sldGuideLst>
        <p15:guide id="1" pos="2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pic>
        <p:nvPicPr>
          <p:cNvPr id="53" name="Google Shape;53;p13"/>
          <p:cNvPicPr preferRelativeResize="0"/>
          <p:nvPr/>
        </p:nvPicPr>
        <p:blipFill>
          <a:blip r:embed="rId1">
            <a:alphaModFix/>
          </a:blip>
          <a:stretch>
            <a:fillRect/>
          </a:stretch>
        </p:blipFill>
        <p:spPr>
          <a:xfrm>
            <a:off x="8700200" y="4746175"/>
            <a:ext cx="247550" cy="247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9.png"/><Relationship Id="rId13" Type="http://schemas.openxmlformats.org/officeDocument/2006/relationships/image" Target="../media/image52.png"/><Relationship Id="rId12"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55.png"/><Relationship Id="rId14" Type="http://schemas.openxmlformats.org/officeDocument/2006/relationships/image" Target="../media/image72.png"/><Relationship Id="rId5" Type="http://schemas.openxmlformats.org/officeDocument/2006/relationships/image" Target="../media/image46.png"/><Relationship Id="rId6" Type="http://schemas.openxmlformats.org/officeDocument/2006/relationships/image" Target="../media/image53.png"/><Relationship Id="rId7" Type="http://schemas.openxmlformats.org/officeDocument/2006/relationships/image" Target="../media/image45.png"/><Relationship Id="rId8"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46.png"/><Relationship Id="rId7"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6.png"/><Relationship Id="rId6" Type="http://schemas.openxmlformats.org/officeDocument/2006/relationships/image" Target="../media/image5.png"/><Relationship Id="rId7"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5.png"/><Relationship Id="rId5" Type="http://schemas.openxmlformats.org/officeDocument/2006/relationships/hyperlink" Target="https://www.fidelitycharitable.org/about-us/news/growing-popularity-of-cryptocurrency-could-fuel-charitable-giving.html" TargetMode="External"/><Relationship Id="rId6" Type="http://schemas.openxmlformats.org/officeDocument/2006/relationships/hyperlink" Target="https://www.nptrust.org/philanthropic-resources/charitable-giving-statistics/" TargetMode="External"/><Relationship Id="rId7" Type="http://schemas.openxmlformats.org/officeDocument/2006/relationships/hyperlink" Target="https://thegivingblock.com/annual-report/ar21/#:~:text=The%20total%20donation%20volume%20on,the%20Giving%20Block%20in%202021" TargetMode="External"/><Relationship Id="rId8" Type="http://schemas.openxmlformats.org/officeDocument/2006/relationships/image" Target="../media/image61.png"/></Relationships>
</file>

<file path=ppt/slides/_rels/slide14.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7.png"/><Relationship Id="rId12" Type="http://schemas.openxmlformats.org/officeDocument/2006/relationships/image" Target="../media/image73.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6.png"/><Relationship Id="rId9" Type="http://schemas.openxmlformats.org/officeDocument/2006/relationships/image" Target="../media/image62.png"/><Relationship Id="rId5" Type="http://schemas.openxmlformats.org/officeDocument/2006/relationships/image" Target="../media/image71.png"/><Relationship Id="rId6" Type="http://schemas.openxmlformats.org/officeDocument/2006/relationships/image" Target="../media/image16.png"/><Relationship Id="rId7" Type="http://schemas.openxmlformats.org/officeDocument/2006/relationships/image" Target="../media/image68.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3.png"/><Relationship Id="rId6"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3.png"/><Relationship Id="rId6" Type="http://schemas.openxmlformats.org/officeDocument/2006/relationships/image" Target="../media/image46.png"/></Relationships>
</file>

<file path=ppt/slides/_rels/slide17.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92.png"/><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0.png"/><Relationship Id="rId9" Type="http://schemas.openxmlformats.org/officeDocument/2006/relationships/image" Target="../media/image16.png"/><Relationship Id="rId5" Type="http://schemas.openxmlformats.org/officeDocument/2006/relationships/image" Target="../media/image76.png"/><Relationship Id="rId6" Type="http://schemas.openxmlformats.org/officeDocument/2006/relationships/image" Target="../media/image3.png"/><Relationship Id="rId7" Type="http://schemas.openxmlformats.org/officeDocument/2006/relationships/image" Target="../media/image18.png"/><Relationship Id="rId8" Type="http://schemas.openxmlformats.org/officeDocument/2006/relationships/image" Target="../media/image5.png"/></Relationships>
</file>

<file path=ppt/slides/_rels/slide18.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0.png"/><Relationship Id="rId12"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46.png"/><Relationship Id="rId9" Type="http://schemas.openxmlformats.org/officeDocument/2006/relationships/image" Target="../media/image84.png"/><Relationship Id="rId5" Type="http://schemas.openxmlformats.org/officeDocument/2006/relationships/image" Target="../media/image71.png"/><Relationship Id="rId6" Type="http://schemas.openxmlformats.org/officeDocument/2006/relationships/image" Target="../media/image16.png"/><Relationship Id="rId7" Type="http://schemas.openxmlformats.org/officeDocument/2006/relationships/image" Target="../media/image68.png"/><Relationship Id="rId8"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7.png"/><Relationship Id="rId6" Type="http://schemas.openxmlformats.org/officeDocument/2006/relationships/image" Target="../media/image91.png"/><Relationship Id="rId7" Type="http://schemas.openxmlformats.org/officeDocument/2006/relationships/image" Target="../media/image18.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76.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88.png"/><Relationship Id="rId7" Type="http://schemas.openxmlformats.org/officeDocument/2006/relationships/image" Target="../media/image18.png"/><Relationship Id="rId8"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87.png"/><Relationship Id="rId8"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76.png"/><Relationship Id="rId4"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9.png"/><Relationship Id="rId7" Type="http://schemas.openxmlformats.org/officeDocument/2006/relationships/image" Target="../media/image94.png"/><Relationship Id="rId8" Type="http://schemas.openxmlformats.org/officeDocument/2006/relationships/image" Target="../media/image101.png"/></Relationships>
</file>

<file path=ppt/slides/_rels/slide24.xml.rels><?xml version="1.0" encoding="UTF-8" standalone="yes"?><Relationships xmlns="http://schemas.openxmlformats.org/package/2006/relationships"><Relationship Id="rId11" Type="http://schemas.openxmlformats.org/officeDocument/2006/relationships/image" Target="../media/image107.png"/><Relationship Id="rId10" Type="http://schemas.openxmlformats.org/officeDocument/2006/relationships/image" Target="../media/image106.png"/><Relationship Id="rId13" Type="http://schemas.openxmlformats.org/officeDocument/2006/relationships/image" Target="../media/image102.png"/><Relationship Id="rId12" Type="http://schemas.openxmlformats.org/officeDocument/2006/relationships/image" Target="../media/image98.png"/><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13.png"/><Relationship Id="rId15" Type="http://schemas.openxmlformats.org/officeDocument/2006/relationships/image" Target="../media/image99.png"/><Relationship Id="rId14" Type="http://schemas.openxmlformats.org/officeDocument/2006/relationships/image" Target="../media/image96.png"/><Relationship Id="rId17" Type="http://schemas.openxmlformats.org/officeDocument/2006/relationships/image" Target="../media/image114.png"/><Relationship Id="rId16" Type="http://schemas.openxmlformats.org/officeDocument/2006/relationships/image" Target="../media/image16.png"/><Relationship Id="rId5" Type="http://schemas.openxmlformats.org/officeDocument/2006/relationships/image" Target="../media/image77.png"/><Relationship Id="rId19" Type="http://schemas.openxmlformats.org/officeDocument/2006/relationships/image" Target="../media/image5.png"/><Relationship Id="rId6" Type="http://schemas.openxmlformats.org/officeDocument/2006/relationships/image" Target="../media/image18.png"/><Relationship Id="rId18" Type="http://schemas.openxmlformats.org/officeDocument/2006/relationships/image" Target="../media/image46.png"/><Relationship Id="rId7" Type="http://schemas.openxmlformats.org/officeDocument/2006/relationships/image" Target="../media/image90.png"/><Relationship Id="rId8"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18.png"/><Relationship Id="rId5" Type="http://schemas.openxmlformats.org/officeDocument/2006/relationships/image" Target="../media/image116.png"/><Relationship Id="rId6" Type="http://schemas.openxmlformats.org/officeDocument/2006/relationships/image" Target="../media/image104.png"/><Relationship Id="rId7"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7.png"/><Relationship Id="rId6" Type="http://schemas.openxmlformats.org/officeDocument/2006/relationships/image" Target="../media/image91.png"/><Relationship Id="rId7" Type="http://schemas.openxmlformats.org/officeDocument/2006/relationships/image" Target="../media/image18.png"/><Relationship Id="rId8"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5.png"/><Relationship Id="rId6" Type="http://schemas.openxmlformats.org/officeDocument/2006/relationships/image" Target="../media/image91.png"/></Relationships>
</file>

<file path=ppt/slides/_rels/slide28.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70.png"/><Relationship Id="rId9" Type="http://schemas.openxmlformats.org/officeDocument/2006/relationships/image" Target="../media/image121.png"/><Relationship Id="rId5" Type="http://schemas.openxmlformats.org/officeDocument/2006/relationships/image" Target="../media/image3.png"/><Relationship Id="rId6" Type="http://schemas.openxmlformats.org/officeDocument/2006/relationships/image" Target="../media/image99.png"/><Relationship Id="rId7" Type="http://schemas.openxmlformats.org/officeDocument/2006/relationships/image" Target="../media/image114.png"/><Relationship Id="rId8"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7.png"/><Relationship Id="rId6" Type="http://schemas.openxmlformats.org/officeDocument/2006/relationships/image" Target="../media/image18.png"/><Relationship Id="rId7" Type="http://schemas.openxmlformats.org/officeDocument/2006/relationships/image" Target="../media/image131.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7.png"/><Relationship Id="rId6" Type="http://schemas.openxmlformats.org/officeDocument/2006/relationships/image" Target="../media/image125.png"/><Relationship Id="rId7"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77.png"/><Relationship Id="rId7" Type="http://schemas.openxmlformats.org/officeDocument/2006/relationships/image" Target="../media/image123.png"/><Relationship Id="rId8"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xml"/><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hyperlink" Target="https://medium.com/uma-project/success-tokens-an-incentive-aligned-way-for-vc-funds-to-invest-in-daos-1e8b8244f2f4" TargetMode="External"/><Relationship Id="rId7" Type="http://schemas.openxmlformats.org/officeDocument/2006/relationships/image" Target="../media/image95.png"/><Relationship Id="rId8"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20.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5.png"/><Relationship Id="rId6"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5.png"/><Relationship Id="rId6" Type="http://schemas.openxmlformats.org/officeDocument/2006/relationships/image" Target="../media/image1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5.png"/><Relationship Id="rId6" Type="http://schemas.openxmlformats.org/officeDocument/2006/relationships/image" Target="../media/image1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hyperlink" Target="https://gardens.1hive.org/#/xdai/garden/0xb25f0ee2d26461e2b5b3d3ddafe197a0da677b98" TargetMode="External"/><Relationship Id="rId6"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6.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112.png"/><Relationship Id="rId5" Type="http://schemas.openxmlformats.org/officeDocument/2006/relationships/image" Target="../media/image5.png"/><Relationship Id="rId6" Type="http://schemas.openxmlformats.org/officeDocument/2006/relationships/image" Target="../media/image129.png"/><Relationship Id="rId7" Type="http://schemas.openxmlformats.org/officeDocument/2006/relationships/image" Target="../media/image1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7.jpg"/><Relationship Id="rId4" Type="http://schemas.openxmlformats.org/officeDocument/2006/relationships/image" Target="../media/image3.png"/><Relationship Id="rId5" Type="http://schemas.openxmlformats.org/officeDocument/2006/relationships/image" Target="../media/image3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5.png"/><Relationship Id="rId6"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57.png"/><Relationship Id="rId6" Type="http://schemas.openxmlformats.org/officeDocument/2006/relationships/image" Target="../media/image41.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20" Type="http://schemas.openxmlformats.org/officeDocument/2006/relationships/image" Target="../media/image69.png"/><Relationship Id="rId11" Type="http://schemas.openxmlformats.org/officeDocument/2006/relationships/image" Target="../media/image75.png"/><Relationship Id="rId10" Type="http://schemas.openxmlformats.org/officeDocument/2006/relationships/image" Target="../media/image50.png"/><Relationship Id="rId13" Type="http://schemas.openxmlformats.org/officeDocument/2006/relationships/image" Target="../media/image44.png"/><Relationship Id="rId12"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47.png"/><Relationship Id="rId15" Type="http://schemas.openxmlformats.org/officeDocument/2006/relationships/image" Target="../media/image64.png"/><Relationship Id="rId14" Type="http://schemas.openxmlformats.org/officeDocument/2006/relationships/image" Target="../media/image43.png"/><Relationship Id="rId17" Type="http://schemas.openxmlformats.org/officeDocument/2006/relationships/image" Target="../media/image57.png"/><Relationship Id="rId16" Type="http://schemas.openxmlformats.org/officeDocument/2006/relationships/image" Target="../media/image58.png"/><Relationship Id="rId5" Type="http://schemas.openxmlformats.org/officeDocument/2006/relationships/image" Target="../media/image46.png"/><Relationship Id="rId19" Type="http://schemas.openxmlformats.org/officeDocument/2006/relationships/image" Target="../media/image56.png"/><Relationship Id="rId6" Type="http://schemas.openxmlformats.org/officeDocument/2006/relationships/image" Target="../media/image42.png"/><Relationship Id="rId18"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5"/>
          <p:cNvSpPr txBox="1"/>
          <p:nvPr/>
        </p:nvSpPr>
        <p:spPr>
          <a:xfrm>
            <a:off x="311700" y="3751200"/>
            <a:ext cx="46122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latin typeface="Red Hat Text"/>
                <a:ea typeface="Red Hat Text"/>
                <a:cs typeface="Red Hat Text"/>
                <a:sym typeface="Red Hat Text"/>
              </a:rPr>
              <a:t>Giveth is rewarding and empowering those who give to projects, to society, and to the world! </a:t>
            </a:r>
            <a:endParaRPr b="1"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p>
        </p:txBody>
      </p:sp>
      <p:pic>
        <p:nvPicPr>
          <p:cNvPr id="98" name="Google Shape;98;p25"/>
          <p:cNvPicPr preferRelativeResize="0"/>
          <p:nvPr/>
        </p:nvPicPr>
        <p:blipFill>
          <a:blip r:embed="rId3">
            <a:alphaModFix/>
          </a:blip>
          <a:stretch>
            <a:fillRect/>
          </a:stretch>
        </p:blipFill>
        <p:spPr>
          <a:xfrm>
            <a:off x="0" y="0"/>
            <a:ext cx="9143997" cy="5143501"/>
          </a:xfrm>
          <a:prstGeom prst="rect">
            <a:avLst/>
          </a:prstGeom>
          <a:noFill/>
          <a:ln>
            <a:noFill/>
          </a:ln>
        </p:spPr>
      </p:pic>
      <p:pic>
        <p:nvPicPr>
          <p:cNvPr id="99" name="Google Shape;99;p25"/>
          <p:cNvPicPr preferRelativeResize="0"/>
          <p:nvPr/>
        </p:nvPicPr>
        <p:blipFill>
          <a:blip r:embed="rId4">
            <a:alphaModFix/>
          </a:blip>
          <a:stretch>
            <a:fillRect/>
          </a:stretch>
        </p:blipFill>
        <p:spPr>
          <a:xfrm>
            <a:off x="2662648" y="1315787"/>
            <a:ext cx="3957274" cy="1717799"/>
          </a:xfrm>
          <a:prstGeom prst="rect">
            <a:avLst/>
          </a:prstGeom>
          <a:noFill/>
          <a:ln>
            <a:noFill/>
          </a:ln>
        </p:spPr>
      </p:pic>
      <p:sp>
        <p:nvSpPr>
          <p:cNvPr id="100" name="Google Shape;100;p25"/>
          <p:cNvSpPr txBox="1"/>
          <p:nvPr>
            <p:ph type="ctrTitle"/>
          </p:nvPr>
        </p:nvSpPr>
        <p:spPr>
          <a:xfrm>
            <a:off x="1677437" y="2997325"/>
            <a:ext cx="5927700" cy="89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Giveth is rewarding and empowering those </a:t>
            </a:r>
            <a:endParaRPr sz="19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who give to projects, to society, and to the world! </a:t>
            </a:r>
            <a:endParaRPr sz="1900">
              <a:solidFill>
                <a:srgbClr val="FED670"/>
              </a:solidFill>
              <a:latin typeface="Red Hat Display ExtraBold"/>
              <a:ea typeface="Red Hat Display ExtraBold"/>
              <a:cs typeface="Red Hat Display ExtraBold"/>
              <a:sym typeface="Red Hat Display ExtraBold"/>
            </a:endParaRPr>
          </a:p>
        </p:txBody>
      </p:sp>
      <p:pic>
        <p:nvPicPr>
          <p:cNvPr id="101" name="Google Shape;101;p25"/>
          <p:cNvPicPr preferRelativeResize="0"/>
          <p:nvPr/>
        </p:nvPicPr>
        <p:blipFill>
          <a:blip r:embed="rId5">
            <a:alphaModFix/>
          </a:blip>
          <a:stretch>
            <a:fillRect/>
          </a:stretch>
        </p:blipFill>
        <p:spPr>
          <a:xfrm>
            <a:off x="6567239" y="0"/>
            <a:ext cx="2576773" cy="5143501"/>
          </a:xfrm>
          <a:prstGeom prst="rect">
            <a:avLst/>
          </a:prstGeom>
          <a:noFill/>
          <a:ln>
            <a:noFill/>
          </a:ln>
        </p:spPr>
      </p:pic>
      <p:pic>
        <p:nvPicPr>
          <p:cNvPr id="102" name="Google Shape;102;p25"/>
          <p:cNvPicPr preferRelativeResize="0"/>
          <p:nvPr/>
        </p:nvPicPr>
        <p:blipFill>
          <a:blip r:embed="rId6">
            <a:alphaModFix/>
          </a:blip>
          <a:stretch>
            <a:fillRect/>
          </a:stretch>
        </p:blipFill>
        <p:spPr>
          <a:xfrm>
            <a:off x="-10" y="0"/>
            <a:ext cx="252152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72" name="Google Shape;272;p3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73" name="Google Shape;273;p34"/>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Giveth DAO</a:t>
            </a:r>
            <a:endParaRPr b="1" sz="3020">
              <a:solidFill>
                <a:srgbClr val="FED670"/>
              </a:solidFill>
              <a:latin typeface="Red Hat Display"/>
              <a:ea typeface="Red Hat Display"/>
              <a:cs typeface="Red Hat Display"/>
              <a:sym typeface="Red Hat Display"/>
            </a:endParaRPr>
          </a:p>
        </p:txBody>
      </p:sp>
      <p:pic>
        <p:nvPicPr>
          <p:cNvPr id="274" name="Google Shape;274;p34"/>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sp>
        <p:nvSpPr>
          <p:cNvPr id="275" name="Google Shape;275;p34"/>
          <p:cNvSpPr/>
          <p:nvPr/>
        </p:nvSpPr>
        <p:spPr>
          <a:xfrm>
            <a:off x="3424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Griff Green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the Commons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Stack, Giveth.io. Also co-founder of DAppNode and White Hat Group (WHG).</a:t>
            </a:r>
            <a:endParaRPr sz="1000">
              <a:solidFill>
                <a:schemeClr val="lt1"/>
              </a:solidFill>
              <a:latin typeface="Red Hat Display"/>
              <a:ea typeface="Red Hat Display"/>
              <a:cs typeface="Red Hat Display"/>
              <a:sym typeface="Red Hat Display"/>
            </a:endParaRPr>
          </a:p>
        </p:txBody>
      </p:sp>
      <p:pic>
        <p:nvPicPr>
          <p:cNvPr id="276" name="Google Shape;276;p34"/>
          <p:cNvPicPr preferRelativeResize="0"/>
          <p:nvPr/>
        </p:nvPicPr>
        <p:blipFill rotWithShape="1">
          <a:blip r:embed="rId6">
            <a:alphaModFix/>
          </a:blip>
          <a:srcRect b="15067" l="9432" r="48493" t="0"/>
          <a:stretch/>
        </p:blipFill>
        <p:spPr>
          <a:xfrm>
            <a:off x="2334449" y="983726"/>
            <a:ext cx="706200" cy="712800"/>
          </a:xfrm>
          <a:prstGeom prst="ellipse">
            <a:avLst/>
          </a:prstGeom>
          <a:noFill/>
          <a:ln>
            <a:noFill/>
          </a:ln>
        </p:spPr>
      </p:pic>
      <p:sp>
        <p:nvSpPr>
          <p:cNvPr id="277" name="Google Shape;277;p34"/>
          <p:cNvSpPr/>
          <p:nvPr/>
        </p:nvSpPr>
        <p:spPr>
          <a:xfrm>
            <a:off x="31618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Jordi Baylina</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Giveth, DAppNode</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and founder and technical lead of Polygon Hermez’ zkEVM and iden3.</a:t>
            </a:r>
            <a:endParaRPr sz="900">
              <a:solidFill>
                <a:schemeClr val="lt1"/>
              </a:solidFill>
              <a:latin typeface="Red Hat Display"/>
              <a:ea typeface="Red Hat Display"/>
              <a:cs typeface="Red Hat Display"/>
              <a:sym typeface="Red Hat Display"/>
            </a:endParaRPr>
          </a:p>
        </p:txBody>
      </p:sp>
      <p:pic>
        <p:nvPicPr>
          <p:cNvPr id="278" name="Google Shape;278;p34"/>
          <p:cNvPicPr preferRelativeResize="0"/>
          <p:nvPr/>
        </p:nvPicPr>
        <p:blipFill rotWithShape="1">
          <a:blip r:embed="rId7">
            <a:alphaModFix/>
          </a:blip>
          <a:srcRect b="6899" l="6639" r="7692" t="6640"/>
          <a:stretch/>
        </p:blipFill>
        <p:spPr>
          <a:xfrm>
            <a:off x="5145713" y="983726"/>
            <a:ext cx="706200" cy="712800"/>
          </a:xfrm>
          <a:prstGeom prst="ellipse">
            <a:avLst/>
          </a:prstGeom>
          <a:noFill/>
          <a:ln>
            <a:noFill/>
          </a:ln>
        </p:spPr>
      </p:pic>
      <p:sp>
        <p:nvSpPr>
          <p:cNvPr id="279" name="Google Shape;279;p34"/>
          <p:cNvSpPr/>
          <p:nvPr/>
        </p:nvSpPr>
        <p:spPr>
          <a:xfrm>
            <a:off x="59812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Marko Prljic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Product and UX design lead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co-founder of General Magic.</a:t>
            </a:r>
            <a:endParaRPr sz="1000">
              <a:solidFill>
                <a:schemeClr val="lt1"/>
              </a:solidFill>
              <a:latin typeface="Red Hat Display"/>
              <a:ea typeface="Red Hat Display"/>
              <a:cs typeface="Red Hat Display"/>
              <a:sym typeface="Red Hat Display"/>
            </a:endParaRPr>
          </a:p>
        </p:txBody>
      </p:sp>
      <p:pic>
        <p:nvPicPr>
          <p:cNvPr id="280" name="Google Shape;280;p34"/>
          <p:cNvPicPr preferRelativeResize="0"/>
          <p:nvPr/>
        </p:nvPicPr>
        <p:blipFill>
          <a:blip r:embed="rId8">
            <a:alphaModFix/>
          </a:blip>
          <a:stretch>
            <a:fillRect/>
          </a:stretch>
        </p:blipFill>
        <p:spPr>
          <a:xfrm>
            <a:off x="8033201" y="987026"/>
            <a:ext cx="706200" cy="706200"/>
          </a:xfrm>
          <a:prstGeom prst="ellipse">
            <a:avLst/>
          </a:prstGeom>
          <a:noFill/>
          <a:ln>
            <a:noFill/>
          </a:ln>
        </p:spPr>
      </p:pic>
      <p:sp>
        <p:nvSpPr>
          <p:cNvPr id="281" name="Google Shape;281;p34"/>
          <p:cNvSpPr/>
          <p:nvPr/>
        </p:nvSpPr>
        <p:spPr>
          <a:xfrm>
            <a:off x="342425" y="2413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Lauren Luz</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communications lead and GIVeconomy product manager.</a:t>
            </a:r>
            <a:endParaRPr sz="1000">
              <a:solidFill>
                <a:schemeClr val="lt1"/>
              </a:solidFill>
              <a:latin typeface="Red Hat Display"/>
              <a:ea typeface="Red Hat Display"/>
              <a:cs typeface="Red Hat Display"/>
              <a:sym typeface="Red Hat Display"/>
            </a:endParaRPr>
          </a:p>
        </p:txBody>
      </p:sp>
      <p:pic>
        <p:nvPicPr>
          <p:cNvPr id="282" name="Google Shape;282;p34"/>
          <p:cNvPicPr preferRelativeResize="0"/>
          <p:nvPr/>
        </p:nvPicPr>
        <p:blipFill rotWithShape="1">
          <a:blip r:embed="rId9">
            <a:alphaModFix/>
          </a:blip>
          <a:srcRect b="21900" l="30881" r="0" t="7061"/>
          <a:stretch/>
        </p:blipFill>
        <p:spPr>
          <a:xfrm>
            <a:off x="2321125" y="2189150"/>
            <a:ext cx="706200" cy="726000"/>
          </a:xfrm>
          <a:prstGeom prst="ellipse">
            <a:avLst/>
          </a:prstGeom>
          <a:noFill/>
          <a:ln>
            <a:noFill/>
          </a:ln>
        </p:spPr>
      </p:pic>
      <p:sp>
        <p:nvSpPr>
          <p:cNvPr id="283" name="Google Shape;283;p34"/>
          <p:cNvSpPr/>
          <p:nvPr/>
        </p:nvSpPr>
        <p:spPr>
          <a:xfrm>
            <a:off x="31618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Mitch @divine_comedian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DAO steward, DeGov expert,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DevOps and development assistant.</a:t>
            </a:r>
            <a:endParaRPr sz="1000">
              <a:solidFill>
                <a:schemeClr val="lt1"/>
              </a:solidFill>
              <a:latin typeface="Red Hat Display"/>
              <a:ea typeface="Red Hat Display"/>
              <a:cs typeface="Red Hat Display"/>
              <a:sym typeface="Red Hat Display"/>
            </a:endParaRPr>
          </a:p>
        </p:txBody>
      </p:sp>
      <p:pic>
        <p:nvPicPr>
          <p:cNvPr id="284" name="Google Shape;284;p34"/>
          <p:cNvPicPr preferRelativeResize="0"/>
          <p:nvPr/>
        </p:nvPicPr>
        <p:blipFill>
          <a:blip r:embed="rId10">
            <a:alphaModFix/>
          </a:blip>
          <a:stretch>
            <a:fillRect/>
          </a:stretch>
        </p:blipFill>
        <p:spPr>
          <a:xfrm>
            <a:off x="5145713" y="2206226"/>
            <a:ext cx="706200" cy="706200"/>
          </a:xfrm>
          <a:prstGeom prst="ellipse">
            <a:avLst/>
          </a:prstGeom>
          <a:noFill/>
          <a:ln>
            <a:noFill/>
          </a:ln>
        </p:spPr>
      </p:pic>
      <p:sp>
        <p:nvSpPr>
          <p:cNvPr id="285" name="Google Shape;285;p34"/>
          <p:cNvSpPr/>
          <p:nvPr/>
        </p:nvSpPr>
        <p:spPr>
          <a:xfrm>
            <a:off x="59812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Willy Ogorzaly</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Head of Decentralization at Fox Foundation. Former CEO @bitfract acq: ShapeShift @JustLegal acq: DigitalTown.</a:t>
            </a:r>
            <a:endParaRPr sz="1000">
              <a:solidFill>
                <a:schemeClr val="lt1"/>
              </a:solidFill>
              <a:latin typeface="Red Hat Display"/>
              <a:ea typeface="Red Hat Display"/>
              <a:cs typeface="Red Hat Display"/>
              <a:sym typeface="Red Hat Display"/>
            </a:endParaRPr>
          </a:p>
        </p:txBody>
      </p:sp>
      <p:pic>
        <p:nvPicPr>
          <p:cNvPr id="286" name="Google Shape;286;p34"/>
          <p:cNvPicPr preferRelativeResize="0"/>
          <p:nvPr/>
        </p:nvPicPr>
        <p:blipFill rotWithShape="1">
          <a:blip r:embed="rId11">
            <a:alphaModFix/>
          </a:blip>
          <a:srcRect b="19929" l="10062" r="10205" t="0"/>
          <a:stretch/>
        </p:blipFill>
        <p:spPr>
          <a:xfrm>
            <a:off x="8033199" y="2197562"/>
            <a:ext cx="706200" cy="709200"/>
          </a:xfrm>
          <a:prstGeom prst="ellipse">
            <a:avLst/>
          </a:prstGeom>
          <a:noFill/>
          <a:ln>
            <a:noFill/>
          </a:ln>
        </p:spPr>
      </p:pic>
      <p:sp>
        <p:nvSpPr>
          <p:cNvPr id="287" name="Google Shape;287;p34"/>
          <p:cNvSpPr/>
          <p:nvPr/>
        </p:nvSpPr>
        <p:spPr>
          <a:xfrm>
            <a:off x="3424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Eduardo Antuña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DAppNode co-founder and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project lead. Ethereum DevOps and Solidity developer.</a:t>
            </a:r>
            <a:endParaRPr sz="1000">
              <a:solidFill>
                <a:schemeClr val="lt1"/>
              </a:solidFill>
              <a:latin typeface="Red Hat Display"/>
              <a:ea typeface="Red Hat Display"/>
              <a:cs typeface="Red Hat Display"/>
              <a:sym typeface="Red Hat Display"/>
            </a:endParaRPr>
          </a:p>
        </p:txBody>
      </p:sp>
      <p:pic>
        <p:nvPicPr>
          <p:cNvPr id="288" name="Google Shape;288;p34"/>
          <p:cNvPicPr preferRelativeResize="0"/>
          <p:nvPr/>
        </p:nvPicPr>
        <p:blipFill>
          <a:blip r:embed="rId12">
            <a:alphaModFix/>
          </a:blip>
          <a:stretch>
            <a:fillRect/>
          </a:stretch>
        </p:blipFill>
        <p:spPr>
          <a:xfrm>
            <a:off x="2321125" y="3322399"/>
            <a:ext cx="706200" cy="706200"/>
          </a:xfrm>
          <a:prstGeom prst="ellipse">
            <a:avLst/>
          </a:prstGeom>
          <a:noFill/>
          <a:ln>
            <a:noFill/>
          </a:ln>
        </p:spPr>
      </p:pic>
      <p:sp>
        <p:nvSpPr>
          <p:cNvPr id="289" name="Google Shape;289;p34"/>
          <p:cNvSpPr/>
          <p:nvPr/>
        </p:nvSpPr>
        <p:spPr>
          <a:xfrm>
            <a:off x="31618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Sem @404ouch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Software engineer at 1Hive, Giveth.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 developer. Building GIVpower.</a:t>
            </a:r>
            <a:endParaRPr sz="1000">
              <a:solidFill>
                <a:schemeClr val="lt1"/>
              </a:solidFill>
              <a:latin typeface="Red Hat Display"/>
              <a:ea typeface="Red Hat Display"/>
              <a:cs typeface="Red Hat Display"/>
              <a:sym typeface="Red Hat Display"/>
            </a:endParaRPr>
          </a:p>
        </p:txBody>
      </p:sp>
      <p:pic>
        <p:nvPicPr>
          <p:cNvPr id="290" name="Google Shape;290;p34"/>
          <p:cNvPicPr preferRelativeResize="0"/>
          <p:nvPr/>
        </p:nvPicPr>
        <p:blipFill>
          <a:blip r:embed="rId13">
            <a:alphaModFix/>
          </a:blip>
          <a:stretch>
            <a:fillRect/>
          </a:stretch>
        </p:blipFill>
        <p:spPr>
          <a:xfrm>
            <a:off x="5145725" y="3322400"/>
            <a:ext cx="706200" cy="706200"/>
          </a:xfrm>
          <a:prstGeom prst="ellipse">
            <a:avLst/>
          </a:prstGeom>
          <a:noFill/>
          <a:ln>
            <a:noFill/>
          </a:ln>
        </p:spPr>
      </p:pic>
      <p:sp>
        <p:nvSpPr>
          <p:cNvPr id="291" name="Google Shape;291;p34"/>
          <p:cNvSpPr/>
          <p:nvPr/>
        </p:nvSpPr>
        <p:spPr>
          <a:xfrm>
            <a:off x="59812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Oleksii Matiiasevych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Ethereum </a:t>
            </a:r>
            <a:r>
              <a:rPr lang="en" sz="1000">
                <a:solidFill>
                  <a:schemeClr val="lt1"/>
                </a:solidFill>
                <a:latin typeface="Red Hat Display"/>
                <a:ea typeface="Red Hat Display"/>
                <a:cs typeface="Red Hat Display"/>
                <a:sym typeface="Red Hat Display"/>
              </a:rPr>
              <a:t>architect</a:t>
            </a:r>
            <a:r>
              <a:rPr lang="en" sz="1000">
                <a:solidFill>
                  <a:schemeClr val="lt1"/>
                </a:solidFill>
                <a:latin typeface="Red Hat Display"/>
                <a:ea typeface="Red Hat Display"/>
                <a:cs typeface="Red Hat Display"/>
                <a:sym typeface="Red Hat Display"/>
              </a:rPr>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contracts engineer.</a:t>
            </a:r>
            <a:endParaRPr sz="1000">
              <a:solidFill>
                <a:schemeClr val="lt1"/>
              </a:solidFill>
              <a:latin typeface="Red Hat Display"/>
              <a:ea typeface="Red Hat Display"/>
              <a:cs typeface="Red Hat Display"/>
              <a:sym typeface="Red Hat Display"/>
            </a:endParaRPr>
          </a:p>
        </p:txBody>
      </p:sp>
      <p:pic>
        <p:nvPicPr>
          <p:cNvPr id="292" name="Google Shape;292;p34"/>
          <p:cNvPicPr preferRelativeResize="0"/>
          <p:nvPr/>
        </p:nvPicPr>
        <p:blipFill>
          <a:blip r:embed="rId14">
            <a:alphaModFix/>
          </a:blip>
          <a:stretch>
            <a:fillRect/>
          </a:stretch>
        </p:blipFill>
        <p:spPr>
          <a:xfrm>
            <a:off x="8033200" y="3331250"/>
            <a:ext cx="706200" cy="688500"/>
          </a:xfrm>
          <a:prstGeom prst="ellipse">
            <a:avLst/>
          </a:prstGeom>
          <a:noFill/>
          <a:ln>
            <a:noFill/>
          </a:ln>
        </p:spPr>
      </p:pic>
      <p:sp>
        <p:nvSpPr>
          <p:cNvPr id="293" name="Google Shape;293;p34"/>
          <p:cNvSpPr txBox="1"/>
          <p:nvPr/>
        </p:nvSpPr>
        <p:spPr>
          <a:xfrm>
            <a:off x="342425" y="4515250"/>
            <a:ext cx="8209800" cy="37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10">
                <a:solidFill>
                  <a:schemeClr val="lt1"/>
                </a:solidFill>
                <a:latin typeface="Red Hat Display"/>
                <a:ea typeface="Red Hat Display"/>
                <a:cs typeface="Red Hat Display"/>
                <a:sym typeface="Red Hat Display"/>
              </a:rPr>
              <a:t>…</a:t>
            </a:r>
            <a:r>
              <a:rPr b="1" lang="en" sz="1210">
                <a:solidFill>
                  <a:schemeClr val="lt1"/>
                </a:solidFill>
                <a:latin typeface="Red Hat Display"/>
                <a:ea typeface="Red Hat Display"/>
                <a:cs typeface="Red Hat Display"/>
                <a:sym typeface="Red Hat Display"/>
              </a:rPr>
              <a:t>and 50+ Giveth contributors</a:t>
            </a:r>
            <a:endParaRPr b="1" sz="1210">
              <a:solidFill>
                <a:schemeClr val="lt1"/>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5"/>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299" name="Google Shape;299;p35"/>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solidFill>
                  <a:srgbClr val="FED670"/>
                </a:solidFill>
                <a:latin typeface="Red Hat Display"/>
                <a:ea typeface="Red Hat Display"/>
                <a:cs typeface="Red Hat Display"/>
                <a:sym typeface="Red Hat Display"/>
              </a:rPr>
              <a:t>86% of our unique donors joined since March ‘21, and the numbers continue to grow!</a:t>
            </a:r>
            <a:endParaRPr b="1" sz="2200">
              <a:solidFill>
                <a:srgbClr val="FED670"/>
              </a:solidFill>
              <a:latin typeface="Red Hat Display"/>
              <a:ea typeface="Red Hat Display"/>
              <a:cs typeface="Red Hat Display"/>
              <a:sym typeface="Red Hat Display"/>
            </a:endParaRPr>
          </a:p>
        </p:txBody>
      </p:sp>
      <p:pic>
        <p:nvPicPr>
          <p:cNvPr id="300" name="Google Shape;300;p35"/>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sp>
        <p:nvSpPr>
          <p:cNvPr id="301" name="Google Shape;301;p35"/>
          <p:cNvSpPr/>
          <p:nvPr/>
        </p:nvSpPr>
        <p:spPr>
          <a:xfrm>
            <a:off x="757450" y="2087350"/>
            <a:ext cx="2421900" cy="21432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lt1"/>
                </a:solidFill>
                <a:latin typeface="Red Hat Text"/>
                <a:ea typeface="Red Hat Text"/>
                <a:cs typeface="Red Hat Text"/>
                <a:sym typeface="Red Hat Text"/>
              </a:rPr>
              <a:t>Total donated:</a:t>
            </a:r>
            <a:r>
              <a:rPr b="1" lang="en" sz="1200">
                <a:solidFill>
                  <a:schemeClr val="lt1"/>
                </a:solidFill>
                <a:latin typeface="Red Hat Text"/>
                <a:ea typeface="Red Hat Text"/>
                <a:cs typeface="Red Hat Text"/>
                <a:sym typeface="Red Hat Text"/>
              </a:rPr>
              <a:t> $3,093,149</a:t>
            </a:r>
            <a:r>
              <a:rPr b="1" lang="en" sz="1200">
                <a:solidFill>
                  <a:schemeClr val="lt1"/>
                </a:solidFill>
                <a:latin typeface="Red Hat Text"/>
                <a:ea typeface="Red Hat Text"/>
                <a:cs typeface="Red Hat Text"/>
                <a:sym typeface="Red Hat Text"/>
              </a:rPr>
              <a:t> USD</a:t>
            </a:r>
            <a:endParaRPr b="1"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projects: 1,562 </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donations: 14,327</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unique donors: 4,168</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p:txBody>
      </p:sp>
      <p:pic>
        <p:nvPicPr>
          <p:cNvPr id="302" name="Google Shape;302;p35"/>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303" name="Google Shape;303;p35"/>
          <p:cNvSpPr txBox="1"/>
          <p:nvPr/>
        </p:nvSpPr>
        <p:spPr>
          <a:xfrm>
            <a:off x="952450" y="1588000"/>
            <a:ext cx="203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ED670"/>
                </a:solidFill>
                <a:latin typeface="Red Hat Text"/>
                <a:ea typeface="Red Hat Text"/>
                <a:cs typeface="Red Hat Text"/>
                <a:sym typeface="Red Hat Text"/>
              </a:rPr>
              <a:t>Giveth in numbers  </a:t>
            </a:r>
            <a:endParaRPr>
              <a:solidFill>
                <a:srgbClr val="FED670"/>
              </a:solidFill>
              <a:latin typeface="Red Hat Text"/>
              <a:ea typeface="Red Hat Text"/>
              <a:cs typeface="Red Hat Text"/>
              <a:sym typeface="Red Hat Text"/>
            </a:endParaRPr>
          </a:p>
        </p:txBody>
      </p:sp>
      <p:pic>
        <p:nvPicPr>
          <p:cNvPr id="304" name="Google Shape;304;p35"/>
          <p:cNvPicPr preferRelativeResize="0"/>
          <p:nvPr/>
        </p:nvPicPr>
        <p:blipFill rotWithShape="1">
          <a:blip r:embed="rId6">
            <a:alphaModFix/>
          </a:blip>
          <a:srcRect b="-23152" l="40049" r="-23140" t="0"/>
          <a:stretch/>
        </p:blipFill>
        <p:spPr>
          <a:xfrm>
            <a:off x="3973" y="3219275"/>
            <a:ext cx="1408274" cy="2001000"/>
          </a:xfrm>
          <a:prstGeom prst="rect">
            <a:avLst/>
          </a:prstGeom>
          <a:noFill/>
          <a:ln>
            <a:noFill/>
          </a:ln>
        </p:spPr>
      </p:pic>
      <p:grpSp>
        <p:nvGrpSpPr>
          <p:cNvPr id="305" name="Google Shape;305;p35"/>
          <p:cNvGrpSpPr/>
          <p:nvPr/>
        </p:nvGrpSpPr>
        <p:grpSpPr>
          <a:xfrm>
            <a:off x="3583075" y="1441437"/>
            <a:ext cx="5327325" cy="3294076"/>
            <a:chOff x="3591875" y="1511912"/>
            <a:chExt cx="5327325" cy="3294076"/>
          </a:xfrm>
        </p:grpSpPr>
        <p:pic>
          <p:nvPicPr>
            <p:cNvPr id="306" name="Google Shape;306;p35" title="Chart"/>
            <p:cNvPicPr preferRelativeResize="0"/>
            <p:nvPr/>
          </p:nvPicPr>
          <p:blipFill>
            <a:blip r:embed="rId7">
              <a:alphaModFix/>
            </a:blip>
            <a:stretch>
              <a:fillRect/>
            </a:stretch>
          </p:blipFill>
          <p:spPr>
            <a:xfrm>
              <a:off x="3591875" y="1511912"/>
              <a:ext cx="5327325" cy="3294076"/>
            </a:xfrm>
            <a:prstGeom prst="rect">
              <a:avLst/>
            </a:prstGeom>
            <a:noFill/>
            <a:ln>
              <a:noFill/>
            </a:ln>
          </p:spPr>
        </p:pic>
        <p:sp>
          <p:nvSpPr>
            <p:cNvPr id="307" name="Google Shape;307;p35"/>
            <p:cNvSpPr txBox="1"/>
            <p:nvPr/>
          </p:nvSpPr>
          <p:spPr>
            <a:xfrm>
              <a:off x="3665883" y="3597979"/>
              <a:ext cx="1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D670"/>
                  </a:solidFill>
                </a:rPr>
                <a:t>Top 10 categories raised by total</a:t>
              </a:r>
              <a:endParaRPr b="1">
                <a:solidFill>
                  <a:srgbClr val="FED670"/>
                </a:solidFill>
              </a:endParaRPr>
            </a:p>
          </p:txBody>
        </p:sp>
        <p:sp>
          <p:nvSpPr>
            <p:cNvPr id="308" name="Google Shape;308;p35"/>
            <p:cNvSpPr txBox="1"/>
            <p:nvPr/>
          </p:nvSpPr>
          <p:spPr>
            <a:xfrm>
              <a:off x="6074475" y="2932600"/>
              <a:ext cx="140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a:t>
              </a:r>
              <a:r>
                <a:rPr b="1" lang="en" sz="1100">
                  <a:solidFill>
                    <a:schemeClr val="lt1"/>
                  </a:solidFill>
                </a:rPr>
                <a:t> 3,093,149</a:t>
              </a:r>
              <a:endParaRPr b="1" sz="1100">
                <a:solidFill>
                  <a:schemeClr val="lt1"/>
                </a:solidFill>
              </a:endParaRPr>
            </a:p>
            <a:p>
              <a:pPr indent="0" lvl="0" marL="0" rtl="0" algn="ctr">
                <a:spcBef>
                  <a:spcPts val="0"/>
                </a:spcBef>
                <a:spcAft>
                  <a:spcPts val="0"/>
                </a:spcAft>
                <a:buNone/>
              </a:pPr>
              <a:r>
                <a:rPr b="1" lang="en" sz="1100">
                  <a:solidFill>
                    <a:schemeClr val="lt1"/>
                  </a:solidFill>
                </a:rPr>
                <a:t>Total</a:t>
              </a:r>
              <a:endParaRPr b="1" sz="1100">
                <a:solidFill>
                  <a:schemeClr val="lt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314" name="Google Shape;314;p36"/>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00">
                <a:solidFill>
                  <a:schemeClr val="lt1"/>
                </a:solidFill>
                <a:latin typeface="Red Hat Display"/>
                <a:ea typeface="Red Hat Display"/>
                <a:cs typeface="Red Hat Display"/>
                <a:sym typeface="Red Hat Display"/>
              </a:rPr>
              <a:t>W</a:t>
            </a:r>
            <a:r>
              <a:rPr b="1" lang="en" sz="3100">
                <a:solidFill>
                  <a:schemeClr val="lt1"/>
                </a:solidFill>
                <a:latin typeface="Red Hat Display"/>
                <a:ea typeface="Red Hat Display"/>
                <a:cs typeface="Red Hat Display"/>
                <a:sym typeface="Red Hat Display"/>
              </a:rPr>
              <a:t>e are making global impact</a:t>
            </a:r>
            <a:endParaRPr b="1" sz="3100">
              <a:solidFill>
                <a:schemeClr val="lt1"/>
              </a:solidFill>
              <a:latin typeface="Red Hat Display"/>
              <a:ea typeface="Red Hat Display"/>
              <a:cs typeface="Red Hat Display"/>
              <a:sym typeface="Red Hat Display"/>
            </a:endParaRPr>
          </a:p>
        </p:txBody>
      </p:sp>
      <p:pic>
        <p:nvPicPr>
          <p:cNvPr id="315" name="Google Shape;315;p36"/>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pic>
        <p:nvPicPr>
          <p:cNvPr id="316" name="Google Shape;316;p36"/>
          <p:cNvPicPr preferRelativeResize="0"/>
          <p:nvPr/>
        </p:nvPicPr>
        <p:blipFill rotWithShape="1">
          <a:blip r:embed="rId5">
            <a:alphaModFix/>
          </a:blip>
          <a:srcRect b="-23152" l="40049" r="-23140" t="0"/>
          <a:stretch/>
        </p:blipFill>
        <p:spPr>
          <a:xfrm>
            <a:off x="3973" y="2699650"/>
            <a:ext cx="1408274" cy="2001000"/>
          </a:xfrm>
          <a:prstGeom prst="rect">
            <a:avLst/>
          </a:prstGeom>
          <a:noFill/>
          <a:ln>
            <a:noFill/>
          </a:ln>
        </p:spPr>
      </p:pic>
      <p:pic>
        <p:nvPicPr>
          <p:cNvPr id="317" name="Google Shape;317;p36"/>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pic>
        <p:nvPicPr>
          <p:cNvPr id="318" name="Google Shape;318;p36"/>
          <p:cNvPicPr preferRelativeResize="0"/>
          <p:nvPr/>
        </p:nvPicPr>
        <p:blipFill>
          <a:blip r:embed="rId7">
            <a:alphaModFix/>
          </a:blip>
          <a:stretch>
            <a:fillRect/>
          </a:stretch>
        </p:blipFill>
        <p:spPr>
          <a:xfrm>
            <a:off x="494850" y="1479651"/>
            <a:ext cx="8154276" cy="2846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324" name="Google Shape;324;p37"/>
          <p:cNvSpPr txBox="1"/>
          <p:nvPr>
            <p:ph type="title"/>
          </p:nvPr>
        </p:nvSpPr>
        <p:spPr>
          <a:xfrm>
            <a:off x="623850" y="244875"/>
            <a:ext cx="789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solidFill>
                  <a:srgbClr val="FED670"/>
                </a:solidFill>
                <a:latin typeface="Red Hat Display"/>
                <a:ea typeface="Red Hat Display"/>
                <a:cs typeface="Red Hat Display"/>
                <a:sym typeface="Red Hat Display"/>
              </a:rPr>
              <a:t>45% of crypto users donate at least $1,000 to charity yearly</a:t>
            </a:r>
            <a:r>
              <a:rPr b="1" lang="en" sz="2000">
                <a:solidFill>
                  <a:srgbClr val="FED670"/>
                </a:solidFill>
                <a:latin typeface="Red Hat Display"/>
                <a:ea typeface="Red Hat Display"/>
                <a:cs typeface="Red Hat Display"/>
                <a:sym typeface="Red Hat Display"/>
              </a:rPr>
              <a:t>… </a:t>
            </a:r>
            <a:endParaRPr b="1" baseline="30000" sz="1200">
              <a:solidFill>
                <a:srgbClr val="FED670"/>
              </a:solidFill>
              <a:latin typeface="Red Hat Display"/>
              <a:ea typeface="Red Hat Display"/>
              <a:cs typeface="Red Hat Display"/>
              <a:sym typeface="Red Hat Display"/>
            </a:endParaRPr>
          </a:p>
        </p:txBody>
      </p:sp>
      <p:pic>
        <p:nvPicPr>
          <p:cNvPr id="325" name="Google Shape;325;p37"/>
          <p:cNvPicPr preferRelativeResize="0"/>
          <p:nvPr/>
        </p:nvPicPr>
        <p:blipFill rotWithShape="1">
          <a:blip r:embed="rId4">
            <a:alphaModFix/>
          </a:blip>
          <a:srcRect b="0" l="0" r="26356" t="0"/>
          <a:stretch/>
        </p:blipFill>
        <p:spPr>
          <a:xfrm>
            <a:off x="8520150" y="3395067"/>
            <a:ext cx="623850" cy="836405"/>
          </a:xfrm>
          <a:prstGeom prst="rect">
            <a:avLst/>
          </a:prstGeom>
          <a:noFill/>
          <a:ln>
            <a:noFill/>
          </a:ln>
        </p:spPr>
      </p:pic>
      <p:sp>
        <p:nvSpPr>
          <p:cNvPr id="326" name="Google Shape;326;p37"/>
          <p:cNvSpPr txBox="1"/>
          <p:nvPr/>
        </p:nvSpPr>
        <p:spPr>
          <a:xfrm>
            <a:off x="256688" y="718125"/>
            <a:ext cx="8499000" cy="167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…while only 33% of the </a:t>
            </a:r>
            <a:r>
              <a:rPr lang="en" sz="1100">
                <a:solidFill>
                  <a:schemeClr val="lt1"/>
                </a:solidFill>
                <a:latin typeface="Red Hat Text"/>
                <a:ea typeface="Red Hat Text"/>
                <a:cs typeface="Red Hat Text"/>
                <a:sym typeface="Red Hat Text"/>
              </a:rPr>
              <a:t>general</a:t>
            </a:r>
            <a:r>
              <a:rPr lang="en" sz="1100">
                <a:solidFill>
                  <a:schemeClr val="lt1"/>
                </a:solidFill>
                <a:latin typeface="Red Hat Text"/>
                <a:ea typeface="Red Hat Text"/>
                <a:cs typeface="Red Hat Text"/>
                <a:sym typeface="Red Hat Text"/>
              </a:rPr>
              <a:t> </a:t>
            </a:r>
            <a:r>
              <a:rPr lang="en" sz="1100">
                <a:solidFill>
                  <a:schemeClr val="lt1"/>
                </a:solidFill>
                <a:latin typeface="Red Hat Text"/>
                <a:ea typeface="Red Hat Text"/>
                <a:cs typeface="Red Hat Text"/>
                <a:sym typeface="Red Hat Text"/>
              </a:rPr>
              <a:t>investor population gives $1,000 or more to charity annually. This fact suggests that the average crypto donor is uniquely generous, as compared to the average cash donor.</a:t>
            </a:r>
            <a:endParaRPr sz="11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b="1" lang="en" sz="1100">
                <a:solidFill>
                  <a:schemeClr val="lt1"/>
                </a:solidFill>
                <a:latin typeface="Red Hat Text"/>
                <a:ea typeface="Red Hat Text"/>
                <a:cs typeface="Red Hat Text"/>
                <a:sym typeface="Red Hat Text"/>
              </a:rPr>
              <a:t>Given the crypto market outlook, user and nonprofit adoption growth, and innovations in fundraising, crypto has the potential to become the most powerful philanthropic force on the planet in the years ahead.</a:t>
            </a:r>
            <a:endParaRPr b="1"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None/>
            </a:pPr>
            <a:r>
              <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In 2021, the largest source of charitable giving came from individuals, who gave $326.87 billion, representing 67% of total USD giving. </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1200"/>
              </a:spcAft>
              <a:buNone/>
            </a:pPr>
            <a:r>
              <a:t/>
            </a:r>
            <a:endParaRPr b="1" sz="1100"/>
          </a:p>
        </p:txBody>
      </p:sp>
      <p:sp>
        <p:nvSpPr>
          <p:cNvPr id="327" name="Google Shape;327;p37"/>
          <p:cNvSpPr txBox="1"/>
          <p:nvPr/>
        </p:nvSpPr>
        <p:spPr>
          <a:xfrm>
            <a:off x="347275" y="4712700"/>
            <a:ext cx="70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Source: 1. </a:t>
            </a:r>
            <a:r>
              <a:rPr lang="en" sz="600" u="sng">
                <a:solidFill>
                  <a:schemeClr val="hlink"/>
                </a:solidFill>
                <a:hlinkClick r:id="rId5"/>
              </a:rPr>
              <a:t>Growing popularity of cryptocurrency could fuel charitable giving (Fidelity Charitable)</a:t>
            </a:r>
            <a:r>
              <a:rPr lang="en"/>
              <a:t> </a:t>
            </a:r>
            <a:r>
              <a:rPr lang="en" sz="600">
                <a:solidFill>
                  <a:schemeClr val="lt1"/>
                </a:solidFill>
              </a:rPr>
              <a:t>2</a:t>
            </a:r>
            <a:r>
              <a:rPr lang="en" sz="600">
                <a:solidFill>
                  <a:schemeClr val="lt1"/>
                </a:solidFill>
              </a:rPr>
              <a:t>. </a:t>
            </a:r>
            <a:r>
              <a:rPr lang="en" sz="600" u="sng">
                <a:solidFill>
                  <a:schemeClr val="hlink"/>
                </a:solidFill>
                <a:hlinkClick r:id="rId6"/>
              </a:rPr>
              <a:t>Charitable Giving Statistics</a:t>
            </a:r>
            <a:r>
              <a:rPr lang="en" sz="600">
                <a:solidFill>
                  <a:schemeClr val="lt1"/>
                </a:solidFill>
              </a:rPr>
              <a:t>   3. </a:t>
            </a:r>
            <a:r>
              <a:rPr lang="en" sz="600" u="sng">
                <a:solidFill>
                  <a:schemeClr val="hlink"/>
                </a:solidFill>
                <a:hlinkClick r:id="rId7"/>
              </a:rPr>
              <a:t>The giving block annual report</a:t>
            </a:r>
            <a:endParaRPr sz="600">
              <a:solidFill>
                <a:schemeClr val="lt1"/>
              </a:solidFill>
            </a:endParaRPr>
          </a:p>
        </p:txBody>
      </p:sp>
      <p:sp>
        <p:nvSpPr>
          <p:cNvPr id="328" name="Google Shape;328;p37"/>
          <p:cNvSpPr txBox="1"/>
          <p:nvPr/>
        </p:nvSpPr>
        <p:spPr>
          <a:xfrm>
            <a:off x="524750" y="2307775"/>
            <a:ext cx="2644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lt1"/>
                </a:solidFill>
              </a:rPr>
              <a:t>Overall Cryptocurrency Donation Volume</a:t>
            </a:r>
            <a:endParaRPr sz="900">
              <a:solidFill>
                <a:schemeClr val="lt1"/>
              </a:solidFill>
            </a:endParaRPr>
          </a:p>
          <a:p>
            <a:pPr indent="0" lvl="0" marL="0" rtl="0" algn="l">
              <a:spcBef>
                <a:spcPts val="0"/>
              </a:spcBef>
              <a:spcAft>
                <a:spcPts val="0"/>
              </a:spcAft>
              <a:buNone/>
            </a:pPr>
            <a:r>
              <a:rPr b="1" lang="en" sz="800">
                <a:solidFill>
                  <a:schemeClr val="lt1"/>
                </a:solidFill>
              </a:rPr>
              <a:t>Total Annual Volume of Cryptocurrency Donations (USD)</a:t>
            </a:r>
            <a:endParaRPr sz="800">
              <a:solidFill>
                <a:schemeClr val="lt1"/>
              </a:solidFill>
            </a:endParaRPr>
          </a:p>
        </p:txBody>
      </p:sp>
      <p:sp>
        <p:nvSpPr>
          <p:cNvPr id="329" name="Google Shape;329;p37"/>
          <p:cNvSpPr txBox="1"/>
          <p:nvPr/>
        </p:nvSpPr>
        <p:spPr>
          <a:xfrm>
            <a:off x="3344150" y="2307775"/>
            <a:ext cx="264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The Value of an Average Crypto Donation</a:t>
            </a:r>
            <a:endParaRPr sz="900">
              <a:solidFill>
                <a:schemeClr val="lt1"/>
              </a:solidFill>
            </a:endParaRPr>
          </a:p>
          <a:p>
            <a:pPr indent="0" lvl="0" marL="0" rtl="0" algn="l">
              <a:spcBef>
                <a:spcPts val="0"/>
              </a:spcBef>
              <a:spcAft>
                <a:spcPts val="0"/>
              </a:spcAft>
              <a:buNone/>
            </a:pPr>
            <a:r>
              <a:rPr b="1" lang="en" sz="800">
                <a:solidFill>
                  <a:schemeClr val="lt1"/>
                </a:solidFill>
              </a:rPr>
              <a:t>Mean Average Cryptocurrency Donation Size</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330" name="Google Shape;330;p37"/>
          <p:cNvSpPr txBox="1"/>
          <p:nvPr/>
        </p:nvSpPr>
        <p:spPr>
          <a:xfrm>
            <a:off x="6011150" y="2307775"/>
            <a:ext cx="2644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Donations: Crypto vs. Cash</a:t>
            </a:r>
            <a:endParaRPr sz="900">
              <a:solidFill>
                <a:schemeClr val="lt1"/>
              </a:solidFill>
            </a:endParaRPr>
          </a:p>
          <a:p>
            <a:pPr indent="0" lvl="0" marL="0" rtl="0" algn="l">
              <a:spcBef>
                <a:spcPts val="0"/>
              </a:spcBef>
              <a:spcAft>
                <a:spcPts val="0"/>
              </a:spcAft>
              <a:buNone/>
            </a:pPr>
            <a:r>
              <a:rPr b="1" lang="en" sz="800">
                <a:solidFill>
                  <a:schemeClr val="lt1"/>
                </a:solidFill>
              </a:rPr>
              <a:t>Average Cryptocurrency Donation vs. Average Online Cash Donation</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grpSp>
        <p:nvGrpSpPr>
          <p:cNvPr id="331" name="Google Shape;331;p37"/>
          <p:cNvGrpSpPr/>
          <p:nvPr/>
        </p:nvGrpSpPr>
        <p:grpSpPr>
          <a:xfrm>
            <a:off x="985363" y="2952124"/>
            <a:ext cx="6871482" cy="1820600"/>
            <a:chOff x="985363" y="2952124"/>
            <a:chExt cx="6871482" cy="1820600"/>
          </a:xfrm>
        </p:grpSpPr>
        <p:pic>
          <p:nvPicPr>
            <p:cNvPr id="332" name="Google Shape;332;p37"/>
            <p:cNvPicPr preferRelativeResize="0"/>
            <p:nvPr/>
          </p:nvPicPr>
          <p:blipFill>
            <a:blip r:embed="rId8">
              <a:alphaModFix/>
            </a:blip>
            <a:stretch>
              <a:fillRect/>
            </a:stretch>
          </p:blipFill>
          <p:spPr>
            <a:xfrm>
              <a:off x="985363" y="2952124"/>
              <a:ext cx="6871482" cy="1820600"/>
            </a:xfrm>
            <a:prstGeom prst="rect">
              <a:avLst/>
            </a:prstGeom>
            <a:noFill/>
            <a:ln>
              <a:noFill/>
            </a:ln>
          </p:spPr>
        </p:pic>
        <p:sp>
          <p:nvSpPr>
            <p:cNvPr id="333" name="Google Shape;333;p37"/>
            <p:cNvSpPr txBox="1"/>
            <p:nvPr/>
          </p:nvSpPr>
          <p:spPr>
            <a:xfrm>
              <a:off x="1935700"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16x</a:t>
              </a:r>
              <a:endParaRPr b="1" sz="1200">
                <a:solidFill>
                  <a:srgbClr val="370EC3"/>
                </a:solidFill>
                <a:latin typeface="Red Hat Text"/>
                <a:ea typeface="Red Hat Text"/>
                <a:cs typeface="Red Hat Text"/>
                <a:sym typeface="Red Hat Text"/>
              </a:endParaRPr>
            </a:p>
          </p:txBody>
        </p:sp>
        <p:sp>
          <p:nvSpPr>
            <p:cNvPr id="334" name="Google Shape;334;p37"/>
            <p:cNvSpPr txBox="1"/>
            <p:nvPr/>
          </p:nvSpPr>
          <p:spPr>
            <a:xfrm>
              <a:off x="4473675"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236%</a:t>
              </a:r>
              <a:endParaRPr b="1" sz="1200">
                <a:solidFill>
                  <a:srgbClr val="370EC3"/>
                </a:solidFill>
                <a:latin typeface="Red Hat Text"/>
                <a:ea typeface="Red Hat Text"/>
                <a:cs typeface="Red Hat Text"/>
                <a:sym typeface="Red Hat Text"/>
              </a:endParaRPr>
            </a:p>
          </p:txBody>
        </p:sp>
        <p:sp>
          <p:nvSpPr>
            <p:cNvPr id="335" name="Google Shape;335;p37"/>
            <p:cNvSpPr txBox="1"/>
            <p:nvPr/>
          </p:nvSpPr>
          <p:spPr>
            <a:xfrm>
              <a:off x="7011650" y="3327113"/>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82x</a:t>
              </a:r>
              <a:endParaRPr b="1" sz="1200">
                <a:solidFill>
                  <a:srgbClr val="370EC3"/>
                </a:solidFill>
                <a:latin typeface="Red Hat Text"/>
                <a:ea typeface="Red Hat Text"/>
                <a:cs typeface="Red Hat Text"/>
                <a:sym typeface="Red Hat Text"/>
              </a:endParaRPr>
            </a:p>
          </p:txBody>
        </p:sp>
      </p:grpSp>
      <p:pic>
        <p:nvPicPr>
          <p:cNvPr id="336" name="Google Shape;336;p37"/>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8"/>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342" name="Google Shape;342;p38"/>
          <p:cNvSpPr txBox="1"/>
          <p:nvPr>
            <p:ph type="title"/>
          </p:nvPr>
        </p:nvSpPr>
        <p:spPr>
          <a:xfrm>
            <a:off x="1361700" y="286650"/>
            <a:ext cx="64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Using web3 to evolve philanthropy</a:t>
            </a:r>
            <a:endParaRPr b="1" sz="3000">
              <a:solidFill>
                <a:srgbClr val="FED670"/>
              </a:solidFill>
              <a:latin typeface="Red Hat Display"/>
              <a:ea typeface="Red Hat Display"/>
              <a:cs typeface="Red Hat Display"/>
              <a:sym typeface="Red Hat Display"/>
            </a:endParaRPr>
          </a:p>
        </p:txBody>
      </p:sp>
      <p:sp>
        <p:nvSpPr>
          <p:cNvPr id="343" name="Google Shape;343;p38"/>
          <p:cNvSpPr txBox="1"/>
          <p:nvPr/>
        </p:nvSpPr>
        <p:spPr>
          <a:xfrm>
            <a:off x="0" y="919275"/>
            <a:ext cx="9135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lt1"/>
                </a:solidFill>
                <a:latin typeface="Red Hat Display"/>
                <a:ea typeface="Red Hat Display"/>
                <a:cs typeface="Red Hat Display"/>
                <a:sym typeface="Red Hat Display"/>
              </a:rPr>
              <a:t>Giveth has the </a:t>
            </a:r>
            <a:r>
              <a:rPr b="1" lang="en" sz="1800">
                <a:solidFill>
                  <a:srgbClr val="E1458D"/>
                </a:solidFill>
                <a:latin typeface="Red Hat Display"/>
                <a:ea typeface="Red Hat Display"/>
                <a:cs typeface="Red Hat Display"/>
                <a:sym typeface="Red Hat Display"/>
              </a:rPr>
              <a:t>best donation platform</a:t>
            </a:r>
            <a:r>
              <a:rPr b="1" lang="en" sz="1800">
                <a:solidFill>
                  <a:schemeClr val="lt1"/>
                </a:solidFill>
                <a:latin typeface="Red Hat Display"/>
                <a:ea typeface="Red Hat Display"/>
                <a:cs typeface="Red Hat Display"/>
                <a:sym typeface="Red Hat Display"/>
              </a:rPr>
              <a:t> in the world &amp; more! </a:t>
            </a:r>
            <a:endParaRPr b="1" sz="1800">
              <a:solidFill>
                <a:schemeClr val="lt1"/>
              </a:solidFill>
              <a:latin typeface="Red Hat Display"/>
              <a:ea typeface="Red Hat Display"/>
              <a:cs typeface="Red Hat Display"/>
              <a:sym typeface="Red Hat Display"/>
            </a:endParaRPr>
          </a:p>
        </p:txBody>
      </p:sp>
      <p:pic>
        <p:nvPicPr>
          <p:cNvPr id="344" name="Google Shape;344;p38"/>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345" name="Google Shape;345;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46" name="Google Shape;346;p38"/>
          <p:cNvSpPr/>
          <p:nvPr/>
        </p:nvSpPr>
        <p:spPr>
          <a:xfrm>
            <a:off x="4744200" y="151170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GIV holders</a:t>
            </a:r>
            <a:r>
              <a:rPr lang="en" sz="1200">
                <a:solidFill>
                  <a:schemeClr val="lt1"/>
                </a:solidFill>
                <a:latin typeface="Red Hat Text"/>
                <a:ea typeface="Red Hat Text"/>
                <a:cs typeface="Red Hat Text"/>
                <a:sym typeface="Red Hat Text"/>
              </a:rPr>
              <a:t> can earn a </a:t>
            </a:r>
            <a:r>
              <a:rPr lang="en" sz="1200">
                <a:solidFill>
                  <a:schemeClr val="lt1"/>
                </a:solidFill>
                <a:latin typeface="Red Hat Text"/>
                <a:ea typeface="Red Hat Text"/>
                <a:cs typeface="Red Hat Text"/>
                <a:sym typeface="Red Hat Text"/>
              </a:rPr>
              <a:t>yield</a:t>
            </a:r>
            <a:r>
              <a:rPr lang="en" sz="1200">
                <a:solidFill>
                  <a:schemeClr val="lt1"/>
                </a:solidFill>
                <a:latin typeface="Red Hat Text"/>
                <a:ea typeface="Red Hat Text"/>
                <a:cs typeface="Red Hat Text"/>
                <a:sym typeface="Red Hat Text"/>
              </a:rPr>
              <a:t> participating in the </a:t>
            </a:r>
            <a:r>
              <a:rPr b="1" lang="en" sz="1200">
                <a:solidFill>
                  <a:schemeClr val="lt1"/>
                </a:solidFill>
                <a:latin typeface="Red Hat Text"/>
                <a:ea typeface="Red Hat Text"/>
                <a:cs typeface="Red Hat Text"/>
                <a:sym typeface="Red Hat Text"/>
              </a:rPr>
              <a:t>GIVeconomy</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sp>
        <p:nvSpPr>
          <p:cNvPr id="347" name="Google Shape;347;p38"/>
          <p:cNvSpPr/>
          <p:nvPr/>
        </p:nvSpPr>
        <p:spPr>
          <a:xfrm>
            <a:off x="2934937"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Donors are rewarded with </a:t>
            </a:r>
            <a:r>
              <a:rPr b="1" lang="en" sz="1200">
                <a:solidFill>
                  <a:schemeClr val="lt1"/>
                </a:solidFill>
                <a:latin typeface="Red Hat Text"/>
                <a:ea typeface="Red Hat Text"/>
                <a:cs typeface="Red Hat Text"/>
                <a:sym typeface="Red Hat Text"/>
              </a:rPr>
              <a:t>GIVbacks</a:t>
            </a:r>
            <a:r>
              <a:rPr lang="en" sz="1200">
                <a:solidFill>
                  <a:schemeClr val="lt1"/>
                </a:solidFill>
                <a:latin typeface="Red Hat Text"/>
                <a:ea typeface="Red Hat Text"/>
                <a:cs typeface="Red Hat Text"/>
                <a:sym typeface="Red Hat Text"/>
              </a:rPr>
              <a:t>. </a:t>
            </a:r>
            <a:r>
              <a:rPr lang="en" sz="900">
                <a:solidFill>
                  <a:schemeClr val="lt1"/>
                </a:solidFill>
                <a:latin typeface="Red Hat Text"/>
                <a:ea typeface="Red Hat Text"/>
                <a:cs typeface="Red Hat Text"/>
                <a:sym typeface="Red Hat Text"/>
              </a:rPr>
              <a:t>(Incentive program that rewards donors with GIV.)</a:t>
            </a:r>
            <a:endParaRPr sz="900">
              <a:solidFill>
                <a:schemeClr val="lt1"/>
              </a:solidFill>
              <a:latin typeface="Red Hat Text"/>
              <a:ea typeface="Red Hat Text"/>
              <a:cs typeface="Red Hat Text"/>
              <a:sym typeface="Red Hat Text"/>
            </a:endParaRPr>
          </a:p>
        </p:txBody>
      </p:sp>
      <p:sp>
        <p:nvSpPr>
          <p:cNvPr id="348" name="Google Shape;348;p38"/>
          <p:cNvSpPr/>
          <p:nvPr/>
        </p:nvSpPr>
        <p:spPr>
          <a:xfrm>
            <a:off x="6553450"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ReFi organizations can build liquidity with </a:t>
            </a:r>
            <a:r>
              <a:rPr b="1" lang="en" sz="1200">
                <a:solidFill>
                  <a:schemeClr val="lt1"/>
                </a:solidFill>
                <a:latin typeface="Red Hat Text"/>
                <a:ea typeface="Red Hat Text"/>
                <a:cs typeface="Red Hat Text"/>
                <a:sym typeface="Red Hat Text"/>
              </a:rPr>
              <a:t>Regen Farms</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pic>
        <p:nvPicPr>
          <p:cNvPr id="349" name="Google Shape;349;p38"/>
          <p:cNvPicPr preferRelativeResize="0"/>
          <p:nvPr/>
        </p:nvPicPr>
        <p:blipFill>
          <a:blip r:embed="rId5">
            <a:alphaModFix/>
          </a:blip>
          <a:stretch>
            <a:fillRect/>
          </a:stretch>
        </p:blipFill>
        <p:spPr>
          <a:xfrm>
            <a:off x="7799500" y="0"/>
            <a:ext cx="1340525" cy="1833527"/>
          </a:xfrm>
          <a:prstGeom prst="rect">
            <a:avLst/>
          </a:prstGeom>
          <a:noFill/>
          <a:ln>
            <a:noFill/>
          </a:ln>
        </p:spPr>
      </p:pic>
      <p:pic>
        <p:nvPicPr>
          <p:cNvPr id="350" name="Google Shape;350;p38"/>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351" name="Google Shape;351;p38"/>
          <p:cNvPicPr preferRelativeResize="0"/>
          <p:nvPr/>
        </p:nvPicPr>
        <p:blipFill rotWithShape="1">
          <a:blip r:embed="rId7">
            <a:alphaModFix/>
          </a:blip>
          <a:srcRect b="16506" l="0" r="0" t="0"/>
          <a:stretch/>
        </p:blipFill>
        <p:spPr>
          <a:xfrm>
            <a:off x="0" y="1982750"/>
            <a:ext cx="1902400" cy="3160751"/>
          </a:xfrm>
          <a:prstGeom prst="rect">
            <a:avLst/>
          </a:prstGeom>
          <a:noFill/>
          <a:ln>
            <a:noFill/>
          </a:ln>
        </p:spPr>
      </p:pic>
      <p:sp>
        <p:nvSpPr>
          <p:cNvPr id="352" name="Google Shape;352;p38"/>
          <p:cNvSpPr/>
          <p:nvPr/>
        </p:nvSpPr>
        <p:spPr>
          <a:xfrm>
            <a:off x="1125700"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Donations go to projects where they keep 100% of proceeds. </a:t>
            </a:r>
            <a:endParaRPr b="1" sz="1200">
              <a:solidFill>
                <a:schemeClr val="lt1"/>
              </a:solidFill>
              <a:latin typeface="Red Hat Text"/>
              <a:ea typeface="Red Hat Text"/>
              <a:cs typeface="Red Hat Text"/>
              <a:sym typeface="Red Hat Text"/>
            </a:endParaRPr>
          </a:p>
        </p:txBody>
      </p:sp>
      <p:pic>
        <p:nvPicPr>
          <p:cNvPr id="353" name="Google Shape;353;p38"/>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354" name="Google Shape;354;p38"/>
          <p:cNvSpPr txBox="1"/>
          <p:nvPr/>
        </p:nvSpPr>
        <p:spPr>
          <a:xfrm>
            <a:off x="1519350" y="3754525"/>
            <a:ext cx="60411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latin typeface="Red Hat Text"/>
                <a:ea typeface="Red Hat Text"/>
                <a:cs typeface="Red Hat Text"/>
                <a:sym typeface="Red Hat Text"/>
              </a:rPr>
              <a:t>Our community is focused on </a:t>
            </a:r>
            <a:r>
              <a:rPr b="1" lang="en">
                <a:solidFill>
                  <a:schemeClr val="lt1"/>
                </a:solidFill>
                <a:latin typeface="Red Hat Text"/>
                <a:ea typeface="Red Hat Text"/>
                <a:cs typeface="Red Hat Text"/>
                <a:sym typeface="Red Hat Text"/>
              </a:rPr>
              <a:t>Building the Future of Giving</a:t>
            </a:r>
            <a:r>
              <a:rPr lang="en">
                <a:solidFill>
                  <a:schemeClr val="lt1"/>
                </a:solidFill>
                <a:latin typeface="Red Hat Text"/>
                <a:ea typeface="Red Hat Text"/>
                <a:cs typeface="Red Hat Text"/>
                <a:sym typeface="Red Hat Text"/>
              </a:rPr>
              <a:t> using blockchain technology. Our intention is to support and reward the funding of public goods by creating open, transparent, and free access to the revolutionary funding opportunities available within the web3 ecosystem.</a:t>
            </a:r>
            <a:endParaRPr>
              <a:solidFill>
                <a:schemeClr val="lt1"/>
              </a:solidFill>
              <a:latin typeface="Red Hat Text"/>
              <a:ea typeface="Red Hat Text"/>
              <a:cs typeface="Red Hat Text"/>
              <a:sym typeface="Red Hat Text"/>
            </a:endParaRPr>
          </a:p>
        </p:txBody>
      </p:sp>
      <p:pic>
        <p:nvPicPr>
          <p:cNvPr id="355" name="Google Shape;355;p38"/>
          <p:cNvPicPr preferRelativeResize="0"/>
          <p:nvPr/>
        </p:nvPicPr>
        <p:blipFill>
          <a:blip r:embed="rId9">
            <a:alphaModFix/>
          </a:blip>
          <a:stretch>
            <a:fillRect/>
          </a:stretch>
        </p:blipFill>
        <p:spPr>
          <a:xfrm>
            <a:off x="1674650" y="1749300"/>
            <a:ext cx="562192" cy="572700"/>
          </a:xfrm>
          <a:prstGeom prst="rect">
            <a:avLst/>
          </a:prstGeom>
          <a:noFill/>
          <a:ln>
            <a:noFill/>
          </a:ln>
          <a:effectLst>
            <a:outerShdw blurRad="142875" rotWithShape="0" algn="bl">
              <a:srgbClr val="000000">
                <a:alpha val="9410"/>
              </a:srgbClr>
            </a:outerShdw>
          </a:effectLst>
        </p:spPr>
      </p:pic>
      <p:pic>
        <p:nvPicPr>
          <p:cNvPr id="356" name="Google Shape;356;p38"/>
          <p:cNvPicPr preferRelativeResize="0"/>
          <p:nvPr/>
        </p:nvPicPr>
        <p:blipFill>
          <a:blip r:embed="rId10">
            <a:alphaModFix/>
          </a:blip>
          <a:stretch>
            <a:fillRect/>
          </a:stretch>
        </p:blipFill>
        <p:spPr>
          <a:xfrm>
            <a:off x="3438388" y="1639225"/>
            <a:ext cx="653325" cy="653325"/>
          </a:xfrm>
          <a:prstGeom prst="rect">
            <a:avLst/>
          </a:prstGeom>
          <a:noFill/>
          <a:ln>
            <a:noFill/>
          </a:ln>
          <a:effectLst>
            <a:outerShdw blurRad="142875" rotWithShape="0" algn="bl">
              <a:srgbClr val="000000">
                <a:alpha val="9410"/>
              </a:srgbClr>
            </a:outerShdw>
          </a:effectLst>
        </p:spPr>
      </p:pic>
      <p:pic>
        <p:nvPicPr>
          <p:cNvPr id="357" name="Google Shape;357;p38"/>
          <p:cNvPicPr preferRelativeResize="0"/>
          <p:nvPr/>
        </p:nvPicPr>
        <p:blipFill>
          <a:blip r:embed="rId11">
            <a:alphaModFix/>
          </a:blip>
          <a:stretch>
            <a:fillRect/>
          </a:stretch>
        </p:blipFill>
        <p:spPr>
          <a:xfrm>
            <a:off x="5293188" y="1679539"/>
            <a:ext cx="562200" cy="712221"/>
          </a:xfrm>
          <a:prstGeom prst="rect">
            <a:avLst/>
          </a:prstGeom>
          <a:noFill/>
          <a:ln>
            <a:noFill/>
          </a:ln>
          <a:effectLst>
            <a:outerShdw blurRad="142875" rotWithShape="0" algn="bl">
              <a:srgbClr val="000000">
                <a:alpha val="9410"/>
              </a:srgbClr>
            </a:outerShdw>
          </a:effectLst>
        </p:spPr>
      </p:pic>
      <p:pic>
        <p:nvPicPr>
          <p:cNvPr id="358" name="Google Shape;358;p38"/>
          <p:cNvPicPr preferRelativeResize="0"/>
          <p:nvPr/>
        </p:nvPicPr>
        <p:blipFill>
          <a:blip r:embed="rId12">
            <a:alphaModFix/>
          </a:blip>
          <a:stretch>
            <a:fillRect/>
          </a:stretch>
        </p:blipFill>
        <p:spPr>
          <a:xfrm>
            <a:off x="7056878" y="1639738"/>
            <a:ext cx="653325" cy="652322"/>
          </a:xfrm>
          <a:prstGeom prst="rect">
            <a:avLst/>
          </a:prstGeom>
          <a:noFill/>
          <a:ln>
            <a:noFill/>
          </a:ln>
          <a:effectLst>
            <a:outerShdw blurRad="142875" rotWithShape="0" algn="bl">
              <a:srgbClr val="000000">
                <a:alpha val="941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364" name="Google Shape;364;p39"/>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365" name="Google Shape;365;p39"/>
          <p:cNvSpPr txBox="1"/>
          <p:nvPr>
            <p:ph type="title"/>
          </p:nvPr>
        </p:nvSpPr>
        <p:spPr>
          <a:xfrm>
            <a:off x="1009950" y="132300"/>
            <a:ext cx="7169100" cy="11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The GIVeconomy Future - next phase of the future of giving</a:t>
            </a:r>
            <a:endParaRPr b="1" sz="3020">
              <a:solidFill>
                <a:srgbClr val="FED670"/>
              </a:solidFill>
              <a:latin typeface="Red Hat Display"/>
              <a:ea typeface="Red Hat Display"/>
              <a:cs typeface="Red Hat Display"/>
              <a:sym typeface="Red Hat Display"/>
            </a:endParaRPr>
          </a:p>
        </p:txBody>
      </p:sp>
      <p:sp>
        <p:nvSpPr>
          <p:cNvPr id="366" name="Google Shape;366;p39"/>
          <p:cNvSpPr/>
          <p:nvPr/>
        </p:nvSpPr>
        <p:spPr>
          <a:xfrm>
            <a:off x="703950" y="1281300"/>
            <a:ext cx="7781100" cy="1309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Community members will be able to stake &amp; lock GIV on their favorite projects on Giveth taking GIV out of circulation.</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GIVmatching</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Donation matching to projects on Giveth using "Causes" through quadratic funding.</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Causes will be for-good initiative categories such as environmental regeneration, digital public goods, social causes, etc.</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sp>
        <p:nvSpPr>
          <p:cNvPr id="367" name="Google Shape;367;p39"/>
          <p:cNvSpPr/>
          <p:nvPr/>
        </p:nvSpPr>
        <p:spPr>
          <a:xfrm>
            <a:off x="703950" y="2695050"/>
            <a:ext cx="3275700" cy="22230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chemeClr val="lt1"/>
                </a:solidFill>
                <a:latin typeface="Red Hat Display"/>
                <a:ea typeface="Red Hat Display"/>
                <a:cs typeface="Red Hat Display"/>
                <a:sym typeface="Red Hat Display"/>
              </a:rPr>
              <a:t>GIVfi</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Create a sustainable way of maintaining funds in the GIVgarden common pool. Generating interest for Projects and Giveth, while donations on the DApp wait for disbursement.</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368" name="Google Shape;368;p39"/>
          <p:cNvPicPr preferRelativeResize="0"/>
          <p:nvPr/>
        </p:nvPicPr>
        <p:blipFill>
          <a:blip r:embed="rId5">
            <a:alphaModFix/>
          </a:blip>
          <a:stretch>
            <a:fillRect/>
          </a:stretch>
        </p:blipFill>
        <p:spPr>
          <a:xfrm>
            <a:off x="4064975" y="2695050"/>
            <a:ext cx="4420076" cy="2223000"/>
          </a:xfrm>
          <a:prstGeom prst="rect">
            <a:avLst/>
          </a:prstGeom>
          <a:noFill/>
          <a:ln>
            <a:noFill/>
          </a:ln>
        </p:spPr>
      </p:pic>
      <p:pic>
        <p:nvPicPr>
          <p:cNvPr id="369" name="Google Shape;369;p39"/>
          <p:cNvPicPr preferRelativeResize="0"/>
          <p:nvPr/>
        </p:nvPicPr>
        <p:blipFill rotWithShape="1">
          <a:blip r:embed="rId6">
            <a:alphaModFix/>
          </a:blip>
          <a:srcRect b="0" l="0" r="37170" t="0"/>
          <a:stretch/>
        </p:blipFill>
        <p:spPr>
          <a:xfrm>
            <a:off x="8179049" y="2385025"/>
            <a:ext cx="964949" cy="14724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375" name="Google Shape;375;p40"/>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pic>
        <p:nvPicPr>
          <p:cNvPr id="376" name="Google Shape;376;p40"/>
          <p:cNvPicPr preferRelativeResize="0"/>
          <p:nvPr/>
        </p:nvPicPr>
        <p:blipFill>
          <a:blip r:embed="rId5">
            <a:alphaModFix/>
          </a:blip>
          <a:stretch>
            <a:fillRect/>
          </a:stretch>
        </p:blipFill>
        <p:spPr>
          <a:xfrm>
            <a:off x="610762" y="933575"/>
            <a:ext cx="7922473" cy="3984475"/>
          </a:xfrm>
          <a:prstGeom prst="rect">
            <a:avLst/>
          </a:prstGeom>
          <a:noFill/>
          <a:ln>
            <a:noFill/>
          </a:ln>
        </p:spPr>
      </p:pic>
      <p:pic>
        <p:nvPicPr>
          <p:cNvPr id="377" name="Google Shape;377;p40"/>
          <p:cNvPicPr preferRelativeResize="0"/>
          <p:nvPr/>
        </p:nvPicPr>
        <p:blipFill rotWithShape="1">
          <a:blip r:embed="rId6">
            <a:alphaModFix/>
          </a:blip>
          <a:srcRect b="0" l="0" r="37170" t="0"/>
          <a:stretch/>
        </p:blipFill>
        <p:spPr>
          <a:xfrm>
            <a:off x="8179049" y="2385025"/>
            <a:ext cx="964949" cy="1472480"/>
          </a:xfrm>
          <a:prstGeom prst="rect">
            <a:avLst/>
          </a:prstGeom>
          <a:noFill/>
          <a:ln>
            <a:noFill/>
          </a:ln>
        </p:spPr>
      </p:pic>
      <p:sp>
        <p:nvSpPr>
          <p:cNvPr id="378" name="Google Shape;378;p40"/>
          <p:cNvSpPr txBox="1"/>
          <p:nvPr/>
        </p:nvSpPr>
        <p:spPr>
          <a:xfrm>
            <a:off x="1960849" y="123300"/>
            <a:ext cx="514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Red Hat Display Black"/>
                <a:ea typeface="Red Hat Display Black"/>
                <a:cs typeface="Red Hat Display Black"/>
                <a:sym typeface="Red Hat Display Black"/>
              </a:rPr>
              <a:t>GIVfi + GIVmatching</a:t>
            </a:r>
            <a:endParaRPr sz="3400">
              <a:solidFill>
                <a:schemeClr val="lt1"/>
              </a:solidFill>
              <a:latin typeface="Red Hat Display Black"/>
              <a:ea typeface="Red Hat Display Black"/>
              <a:cs typeface="Red Hat Display Black"/>
              <a:sym typeface="Red Hat Display Black"/>
            </a:endParaRPr>
          </a:p>
        </p:txBody>
      </p:sp>
      <p:pic>
        <p:nvPicPr>
          <p:cNvPr id="379" name="Google Shape;379;p40"/>
          <p:cNvPicPr preferRelativeResize="0"/>
          <p:nvPr/>
        </p:nvPicPr>
        <p:blipFill rotWithShape="1">
          <a:blip r:embed="rId6">
            <a:alphaModFix/>
          </a:blip>
          <a:srcRect b="-23152" l="40049" r="-23140" t="0"/>
          <a:stretch/>
        </p:blipFill>
        <p:spPr>
          <a:xfrm>
            <a:off x="0" y="123300"/>
            <a:ext cx="1227300" cy="174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1"/>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385" name="Google Shape;385;p41"/>
          <p:cNvPicPr preferRelativeResize="0"/>
          <p:nvPr/>
        </p:nvPicPr>
        <p:blipFill>
          <a:blip r:embed="rId4">
            <a:alphaModFix/>
          </a:blip>
          <a:stretch>
            <a:fillRect/>
          </a:stretch>
        </p:blipFill>
        <p:spPr>
          <a:xfrm flipH="1">
            <a:off x="6160357" y="0"/>
            <a:ext cx="2983632" cy="5143501"/>
          </a:xfrm>
          <a:prstGeom prst="rect">
            <a:avLst/>
          </a:prstGeom>
          <a:noFill/>
          <a:ln>
            <a:noFill/>
          </a:ln>
        </p:spPr>
      </p:pic>
      <p:pic>
        <p:nvPicPr>
          <p:cNvPr id="386" name="Google Shape;386;p41"/>
          <p:cNvPicPr preferRelativeResize="0"/>
          <p:nvPr/>
        </p:nvPicPr>
        <p:blipFill>
          <a:blip r:embed="rId5">
            <a:alphaModFix/>
          </a:blip>
          <a:stretch>
            <a:fillRect/>
          </a:stretch>
        </p:blipFill>
        <p:spPr>
          <a:xfrm rot="5400000">
            <a:off x="437225" y="-441999"/>
            <a:ext cx="2164101" cy="3038549"/>
          </a:xfrm>
          <a:prstGeom prst="rect">
            <a:avLst/>
          </a:prstGeom>
          <a:noFill/>
          <a:ln>
            <a:noFill/>
          </a:ln>
        </p:spPr>
      </p:pic>
      <p:grpSp>
        <p:nvGrpSpPr>
          <p:cNvPr id="387" name="Google Shape;387;p41"/>
          <p:cNvGrpSpPr/>
          <p:nvPr/>
        </p:nvGrpSpPr>
        <p:grpSpPr>
          <a:xfrm>
            <a:off x="8330688" y="10995400"/>
            <a:ext cx="7722611" cy="1173600"/>
            <a:chOff x="7543488" y="11065850"/>
            <a:chExt cx="7722611" cy="1173600"/>
          </a:xfrm>
        </p:grpSpPr>
        <p:sp>
          <p:nvSpPr>
            <p:cNvPr id="388" name="Google Shape;388;p41"/>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389" name="Google Shape;389;p41"/>
            <p:cNvPicPr preferRelativeResize="0"/>
            <p:nvPr/>
          </p:nvPicPr>
          <p:blipFill>
            <a:blip r:embed="rId6">
              <a:alphaModFix/>
            </a:blip>
            <a:stretch>
              <a:fillRect/>
            </a:stretch>
          </p:blipFill>
          <p:spPr>
            <a:xfrm>
              <a:off x="14410223" y="11142050"/>
              <a:ext cx="855875" cy="855875"/>
            </a:xfrm>
            <a:prstGeom prst="rect">
              <a:avLst/>
            </a:prstGeom>
            <a:noFill/>
            <a:ln>
              <a:noFill/>
            </a:ln>
          </p:spPr>
        </p:pic>
      </p:grpSp>
      <p:sp>
        <p:nvSpPr>
          <p:cNvPr id="390" name="Google Shape;390;p41"/>
          <p:cNvSpPr txBox="1"/>
          <p:nvPr/>
        </p:nvSpPr>
        <p:spPr>
          <a:xfrm>
            <a:off x="574750" y="2360375"/>
            <a:ext cx="3492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GIVfi</a:t>
            </a:r>
            <a:endParaRPr sz="5300">
              <a:solidFill>
                <a:schemeClr val="dk1"/>
              </a:solidFill>
              <a:latin typeface="Red Hat Display Black"/>
              <a:ea typeface="Red Hat Display Black"/>
              <a:cs typeface="Red Hat Display Black"/>
              <a:sym typeface="Red Hat Display Black"/>
            </a:endParaRPr>
          </a:p>
        </p:txBody>
      </p:sp>
      <p:sp>
        <p:nvSpPr>
          <p:cNvPr id="391" name="Google Shape;391;p41"/>
          <p:cNvSpPr txBox="1"/>
          <p:nvPr/>
        </p:nvSpPr>
        <p:spPr>
          <a:xfrm>
            <a:off x="653650" y="3197050"/>
            <a:ext cx="496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Bringing defi to nonprofits</a:t>
            </a:r>
            <a:endParaRPr sz="2100">
              <a:solidFill>
                <a:schemeClr val="dk1"/>
              </a:solidFill>
              <a:latin typeface="Red Hat Display Black"/>
              <a:ea typeface="Red Hat Display Black"/>
              <a:cs typeface="Red Hat Display Black"/>
              <a:sym typeface="Red Hat Display Black"/>
            </a:endParaRPr>
          </a:p>
        </p:txBody>
      </p:sp>
      <p:pic>
        <p:nvPicPr>
          <p:cNvPr id="392" name="Google Shape;392;p41"/>
          <p:cNvPicPr preferRelativeResize="0"/>
          <p:nvPr/>
        </p:nvPicPr>
        <p:blipFill>
          <a:blip r:embed="rId7">
            <a:alphaModFix/>
          </a:blip>
          <a:stretch>
            <a:fillRect/>
          </a:stretch>
        </p:blipFill>
        <p:spPr>
          <a:xfrm>
            <a:off x="270775" y="3475950"/>
            <a:ext cx="2269968" cy="852300"/>
          </a:xfrm>
          <a:prstGeom prst="rect">
            <a:avLst/>
          </a:prstGeom>
          <a:noFill/>
          <a:ln>
            <a:noFill/>
          </a:ln>
        </p:spPr>
      </p:pic>
      <p:pic>
        <p:nvPicPr>
          <p:cNvPr id="393" name="Google Shape;393;p41"/>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pic>
        <p:nvPicPr>
          <p:cNvPr id="394" name="Google Shape;394;p41"/>
          <p:cNvPicPr preferRelativeResize="0"/>
          <p:nvPr/>
        </p:nvPicPr>
        <p:blipFill rotWithShape="1">
          <a:blip r:embed="rId9">
            <a:alphaModFix/>
          </a:blip>
          <a:srcRect b="0" l="0" r="-37268" t="0"/>
          <a:stretch/>
        </p:blipFill>
        <p:spPr>
          <a:xfrm>
            <a:off x="6808725" y="3744900"/>
            <a:ext cx="1686900" cy="1213325"/>
          </a:xfrm>
          <a:prstGeom prst="rect">
            <a:avLst/>
          </a:prstGeom>
          <a:noFill/>
          <a:ln>
            <a:noFill/>
          </a:ln>
        </p:spPr>
      </p:pic>
      <p:pic>
        <p:nvPicPr>
          <p:cNvPr id="395" name="Google Shape;395;p41"/>
          <p:cNvPicPr preferRelativeResize="0"/>
          <p:nvPr/>
        </p:nvPicPr>
        <p:blipFill>
          <a:blip r:embed="rId10">
            <a:alphaModFix/>
          </a:blip>
          <a:stretch>
            <a:fillRect/>
          </a:stretch>
        </p:blipFill>
        <p:spPr>
          <a:xfrm>
            <a:off x="4690225" y="773163"/>
            <a:ext cx="3596434" cy="3601624"/>
          </a:xfrm>
          <a:prstGeom prst="rect">
            <a:avLst/>
          </a:prstGeom>
          <a:noFill/>
          <a:ln>
            <a:noFill/>
          </a:ln>
        </p:spPr>
      </p:pic>
      <p:pic>
        <p:nvPicPr>
          <p:cNvPr id="396" name="Google Shape;396;p41"/>
          <p:cNvPicPr preferRelativeResize="0"/>
          <p:nvPr/>
        </p:nvPicPr>
        <p:blipFill rotWithShape="1">
          <a:blip r:embed="rId11">
            <a:alphaModFix/>
          </a:blip>
          <a:srcRect b="-23152" l="8120" r="-23142" t="0"/>
          <a:stretch/>
        </p:blipFill>
        <p:spPr>
          <a:xfrm>
            <a:off x="4119575" y="2483675"/>
            <a:ext cx="1549500" cy="15904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2"/>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402" name="Google Shape;402;p42"/>
          <p:cNvSpPr txBox="1"/>
          <p:nvPr>
            <p:ph type="title"/>
          </p:nvPr>
        </p:nvSpPr>
        <p:spPr>
          <a:xfrm>
            <a:off x="2314350" y="554100"/>
            <a:ext cx="445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chemeClr val="lt1"/>
                </a:solidFill>
                <a:latin typeface="Red Hat Display"/>
                <a:ea typeface="Red Hat Display"/>
                <a:cs typeface="Red Hat Display"/>
                <a:sym typeface="Red Hat Display"/>
              </a:rPr>
              <a:t>GIVfi has several pieces</a:t>
            </a:r>
            <a:endParaRPr b="1" sz="3000">
              <a:solidFill>
                <a:schemeClr val="lt1"/>
              </a:solidFill>
              <a:latin typeface="Red Hat Display"/>
              <a:ea typeface="Red Hat Display"/>
              <a:cs typeface="Red Hat Display"/>
              <a:sym typeface="Red Hat Display"/>
            </a:endParaRPr>
          </a:p>
        </p:txBody>
      </p:sp>
      <p:sp>
        <p:nvSpPr>
          <p:cNvPr id="403" name="Google Shape;403;p42"/>
          <p:cNvSpPr txBox="1"/>
          <p:nvPr/>
        </p:nvSpPr>
        <p:spPr>
          <a:xfrm>
            <a:off x="0" y="919275"/>
            <a:ext cx="9135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b="1" sz="1800">
              <a:solidFill>
                <a:schemeClr val="lt1"/>
              </a:solidFill>
              <a:latin typeface="Red Hat Display"/>
              <a:ea typeface="Red Hat Display"/>
              <a:cs typeface="Red Hat Display"/>
              <a:sym typeface="Red Hat Display"/>
            </a:endParaRPr>
          </a:p>
        </p:txBody>
      </p:sp>
      <p:pic>
        <p:nvPicPr>
          <p:cNvPr id="404" name="Google Shape;404;p42"/>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405" name="Google Shape;405;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06" name="Google Shape;406;p42"/>
          <p:cNvPicPr preferRelativeResize="0"/>
          <p:nvPr/>
        </p:nvPicPr>
        <p:blipFill>
          <a:blip r:embed="rId5">
            <a:alphaModFix/>
          </a:blip>
          <a:stretch>
            <a:fillRect/>
          </a:stretch>
        </p:blipFill>
        <p:spPr>
          <a:xfrm>
            <a:off x="8193475" y="0"/>
            <a:ext cx="946550" cy="1294675"/>
          </a:xfrm>
          <a:prstGeom prst="rect">
            <a:avLst/>
          </a:prstGeom>
          <a:noFill/>
          <a:ln>
            <a:noFill/>
          </a:ln>
        </p:spPr>
      </p:pic>
      <p:pic>
        <p:nvPicPr>
          <p:cNvPr id="407" name="Google Shape;407;p42"/>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408" name="Google Shape;408;p42"/>
          <p:cNvPicPr preferRelativeResize="0"/>
          <p:nvPr/>
        </p:nvPicPr>
        <p:blipFill rotWithShape="1">
          <a:blip r:embed="rId7">
            <a:alphaModFix/>
          </a:blip>
          <a:srcRect b="16506" l="0" r="0" t="0"/>
          <a:stretch/>
        </p:blipFill>
        <p:spPr>
          <a:xfrm>
            <a:off x="0" y="3426075"/>
            <a:ext cx="1033700" cy="1717425"/>
          </a:xfrm>
          <a:prstGeom prst="rect">
            <a:avLst/>
          </a:prstGeom>
          <a:noFill/>
          <a:ln>
            <a:noFill/>
          </a:ln>
        </p:spPr>
      </p:pic>
      <p:pic>
        <p:nvPicPr>
          <p:cNvPr id="409" name="Google Shape;409;p42"/>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410" name="Google Shape;410;p42"/>
          <p:cNvSpPr txBox="1"/>
          <p:nvPr/>
        </p:nvSpPr>
        <p:spPr>
          <a:xfrm>
            <a:off x="1237500" y="4147975"/>
            <a:ext cx="6041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latin typeface="Red Hat Text"/>
                <a:ea typeface="Red Hat Text"/>
                <a:cs typeface="Red Hat Text"/>
                <a:sym typeface="Red Hat Text"/>
              </a:rPr>
              <a:t>GIVfi brings revenue and economic demand for the GIV token, however, this is just the </a:t>
            </a:r>
            <a:r>
              <a:rPr lang="en">
                <a:solidFill>
                  <a:schemeClr val="lt1"/>
                </a:solidFill>
                <a:latin typeface="Red Hat Text"/>
                <a:ea typeface="Red Hat Text"/>
                <a:cs typeface="Red Hat Text"/>
                <a:sym typeface="Red Hat Text"/>
              </a:rPr>
              <a:t>beginning.</a:t>
            </a:r>
            <a:endParaRPr>
              <a:solidFill>
                <a:schemeClr val="lt1"/>
              </a:solidFill>
              <a:latin typeface="Red Hat Text"/>
              <a:ea typeface="Red Hat Text"/>
              <a:cs typeface="Red Hat Text"/>
              <a:sym typeface="Red Hat Text"/>
            </a:endParaRPr>
          </a:p>
        </p:txBody>
      </p:sp>
      <p:pic>
        <p:nvPicPr>
          <p:cNvPr id="411" name="Google Shape;411;p42"/>
          <p:cNvPicPr preferRelativeResize="0"/>
          <p:nvPr/>
        </p:nvPicPr>
        <p:blipFill>
          <a:blip r:embed="rId9">
            <a:alphaModFix/>
          </a:blip>
          <a:stretch>
            <a:fillRect/>
          </a:stretch>
        </p:blipFill>
        <p:spPr>
          <a:xfrm>
            <a:off x="1156998" y="1616551"/>
            <a:ext cx="684176" cy="854326"/>
          </a:xfrm>
          <a:prstGeom prst="rect">
            <a:avLst/>
          </a:prstGeom>
          <a:noFill/>
          <a:ln>
            <a:noFill/>
          </a:ln>
        </p:spPr>
      </p:pic>
      <p:sp>
        <p:nvSpPr>
          <p:cNvPr id="412" name="Google Shape;412;p42"/>
          <p:cNvSpPr txBox="1"/>
          <p:nvPr/>
        </p:nvSpPr>
        <p:spPr>
          <a:xfrm>
            <a:off x="1926700" y="1582013"/>
            <a:ext cx="19641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Default of 5% of every donation donated to Giveth. (Can opt-out.)</a:t>
            </a:r>
            <a:endParaRPr/>
          </a:p>
        </p:txBody>
      </p:sp>
      <p:sp>
        <p:nvSpPr>
          <p:cNvPr id="413" name="Google Shape;413;p42"/>
          <p:cNvSpPr txBox="1"/>
          <p:nvPr/>
        </p:nvSpPr>
        <p:spPr>
          <a:xfrm>
            <a:off x="1926700" y="2806250"/>
            <a:ext cx="23709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Mandatory Fee switch integrated to base layer controlled by GIV token holders.</a:t>
            </a:r>
            <a:endParaRPr/>
          </a:p>
        </p:txBody>
      </p:sp>
      <p:sp>
        <p:nvSpPr>
          <p:cNvPr id="414" name="Google Shape;414;p42"/>
          <p:cNvSpPr txBox="1"/>
          <p:nvPr/>
        </p:nvSpPr>
        <p:spPr>
          <a:xfrm>
            <a:off x="5339600" y="2806250"/>
            <a:ext cx="19641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oneGIV gets integrated into the system to create demand for GIV.</a:t>
            </a:r>
            <a:endParaRPr sz="1200">
              <a:solidFill>
                <a:schemeClr val="lt1"/>
              </a:solidFill>
              <a:latin typeface="Red Hat Text"/>
              <a:ea typeface="Red Hat Text"/>
              <a:cs typeface="Red Hat Text"/>
              <a:sym typeface="Red Hat Text"/>
            </a:endParaRPr>
          </a:p>
          <a:p>
            <a:pPr indent="0" lvl="0" marL="0" rtl="0" algn="l">
              <a:lnSpc>
                <a:spcPct val="150000"/>
              </a:lnSpc>
              <a:spcBef>
                <a:spcPts val="0"/>
              </a:spcBef>
              <a:spcAft>
                <a:spcPts val="0"/>
              </a:spcAft>
              <a:buNone/>
            </a:pPr>
            <a:r>
              <a:t/>
            </a:r>
            <a:endParaRPr sz="1200">
              <a:solidFill>
                <a:schemeClr val="lt1"/>
              </a:solidFill>
              <a:latin typeface="Red Hat Text"/>
              <a:ea typeface="Red Hat Text"/>
              <a:cs typeface="Red Hat Text"/>
              <a:sym typeface="Red Hat Text"/>
            </a:endParaRPr>
          </a:p>
        </p:txBody>
      </p:sp>
      <p:sp>
        <p:nvSpPr>
          <p:cNvPr id="415" name="Google Shape;415;p42"/>
          <p:cNvSpPr txBox="1"/>
          <p:nvPr/>
        </p:nvSpPr>
        <p:spPr>
          <a:xfrm>
            <a:off x="5339600" y="1522100"/>
            <a:ext cx="32016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Red Hat Text"/>
                <a:ea typeface="Red Hat Text"/>
                <a:cs typeface="Red Hat Text"/>
                <a:sym typeface="Red Hat Text"/>
              </a:rPr>
              <a:t>Latent donations on Giveth earn interest on defi to buy GIV &amp; become a high interest rate savings account for projects.</a:t>
            </a:r>
            <a:endParaRPr/>
          </a:p>
        </p:txBody>
      </p:sp>
      <p:pic>
        <p:nvPicPr>
          <p:cNvPr id="416" name="Google Shape;416;p42"/>
          <p:cNvPicPr preferRelativeResize="0"/>
          <p:nvPr/>
        </p:nvPicPr>
        <p:blipFill>
          <a:blip r:embed="rId10">
            <a:alphaModFix/>
          </a:blip>
          <a:stretch>
            <a:fillRect/>
          </a:stretch>
        </p:blipFill>
        <p:spPr>
          <a:xfrm>
            <a:off x="1138113" y="2968962"/>
            <a:ext cx="684176" cy="680938"/>
          </a:xfrm>
          <a:prstGeom prst="rect">
            <a:avLst/>
          </a:prstGeom>
          <a:noFill/>
          <a:ln>
            <a:noFill/>
          </a:ln>
        </p:spPr>
      </p:pic>
      <p:pic>
        <p:nvPicPr>
          <p:cNvPr id="417" name="Google Shape;417;p42"/>
          <p:cNvPicPr preferRelativeResize="0"/>
          <p:nvPr/>
        </p:nvPicPr>
        <p:blipFill>
          <a:blip r:embed="rId11">
            <a:alphaModFix/>
          </a:blip>
          <a:stretch>
            <a:fillRect/>
          </a:stretch>
        </p:blipFill>
        <p:spPr>
          <a:xfrm>
            <a:off x="4569895" y="1626989"/>
            <a:ext cx="684176" cy="713587"/>
          </a:xfrm>
          <a:prstGeom prst="rect">
            <a:avLst/>
          </a:prstGeom>
          <a:noFill/>
          <a:ln>
            <a:noFill/>
          </a:ln>
        </p:spPr>
      </p:pic>
      <p:pic>
        <p:nvPicPr>
          <p:cNvPr id="418" name="Google Shape;418;p42"/>
          <p:cNvPicPr preferRelativeResize="0"/>
          <p:nvPr/>
        </p:nvPicPr>
        <p:blipFill>
          <a:blip r:embed="rId12">
            <a:alphaModFix/>
          </a:blip>
          <a:stretch>
            <a:fillRect/>
          </a:stretch>
        </p:blipFill>
        <p:spPr>
          <a:xfrm>
            <a:off x="4555198" y="2957873"/>
            <a:ext cx="713574" cy="713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3"/>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424" name="Google Shape;424;p43"/>
          <p:cNvGrpSpPr/>
          <p:nvPr/>
        </p:nvGrpSpPr>
        <p:grpSpPr>
          <a:xfrm>
            <a:off x="8330688" y="10995400"/>
            <a:ext cx="7722611" cy="1173600"/>
            <a:chOff x="7543488" y="11065850"/>
            <a:chExt cx="7722611" cy="1173600"/>
          </a:xfrm>
        </p:grpSpPr>
        <p:sp>
          <p:nvSpPr>
            <p:cNvPr id="425" name="Google Shape;425;p43"/>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26" name="Google Shape;426;p43"/>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427" name="Google Shape;427;p43"/>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428" name="Google Shape;428;p43"/>
          <p:cNvPicPr preferRelativeResize="0"/>
          <p:nvPr/>
        </p:nvPicPr>
        <p:blipFill>
          <a:blip r:embed="rId6">
            <a:alphaModFix/>
          </a:blip>
          <a:stretch>
            <a:fillRect/>
          </a:stretch>
        </p:blipFill>
        <p:spPr>
          <a:xfrm>
            <a:off x="2847875" y="68225"/>
            <a:ext cx="5861550" cy="5011502"/>
          </a:xfrm>
          <a:prstGeom prst="rect">
            <a:avLst/>
          </a:prstGeom>
          <a:noFill/>
          <a:ln>
            <a:noFill/>
          </a:ln>
        </p:spPr>
      </p:pic>
      <p:sp>
        <p:nvSpPr>
          <p:cNvPr id="429" name="Google Shape;429;p43"/>
          <p:cNvSpPr txBox="1"/>
          <p:nvPr/>
        </p:nvSpPr>
        <p:spPr>
          <a:xfrm>
            <a:off x="503875" y="1731975"/>
            <a:ext cx="2578800" cy="16716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The Path to </a:t>
            </a:r>
            <a:r>
              <a:rPr lang="en" sz="4600">
                <a:solidFill>
                  <a:srgbClr val="FED670"/>
                </a:solidFill>
                <a:latin typeface="Red Hat Display Black"/>
                <a:ea typeface="Red Hat Display Black"/>
                <a:cs typeface="Red Hat Display Black"/>
                <a:sym typeface="Red Hat Display Black"/>
              </a:rPr>
              <a:t>Gurves</a:t>
            </a:r>
            <a:endParaRPr sz="4600">
              <a:solidFill>
                <a:srgbClr val="FED670"/>
              </a:solidFill>
              <a:latin typeface="Red Hat Display Black"/>
              <a:ea typeface="Red Hat Display Black"/>
              <a:cs typeface="Red Hat Display Black"/>
              <a:sym typeface="Red Hat Display Black"/>
            </a:endParaRPr>
          </a:p>
        </p:txBody>
      </p:sp>
      <p:pic>
        <p:nvPicPr>
          <p:cNvPr id="430" name="Google Shape;430;p43"/>
          <p:cNvPicPr preferRelativeResize="0"/>
          <p:nvPr/>
        </p:nvPicPr>
        <p:blipFill>
          <a:blip r:embed="rId7">
            <a:alphaModFix/>
          </a:blip>
          <a:stretch>
            <a:fillRect/>
          </a:stretch>
        </p:blipFill>
        <p:spPr>
          <a:xfrm>
            <a:off x="266053" y="3117800"/>
            <a:ext cx="1788100" cy="671375"/>
          </a:xfrm>
          <a:prstGeom prst="rect">
            <a:avLst/>
          </a:prstGeom>
          <a:noFill/>
          <a:ln>
            <a:noFill/>
          </a:ln>
        </p:spPr>
      </p:pic>
      <p:pic>
        <p:nvPicPr>
          <p:cNvPr id="431" name="Google Shape;431;p43"/>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08" name="Google Shape;108;p26"/>
          <p:cNvSpPr txBox="1"/>
          <p:nvPr>
            <p:ph idx="4294967295" type="ctrTitle"/>
          </p:nvPr>
        </p:nvSpPr>
        <p:spPr>
          <a:xfrm>
            <a:off x="2007975" y="1008900"/>
            <a:ext cx="5128200" cy="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ED670"/>
                </a:solidFill>
                <a:latin typeface="Red Hat Display ExtraBold"/>
                <a:ea typeface="Red Hat Display ExtraBold"/>
                <a:cs typeface="Red Hat Display ExtraBold"/>
                <a:sym typeface="Red Hat Display ExtraBold"/>
              </a:rPr>
              <a:t>The Opportunity</a:t>
            </a:r>
            <a:endParaRPr sz="4600">
              <a:solidFill>
                <a:srgbClr val="FED670"/>
              </a:solidFill>
              <a:latin typeface="Red Hat Display ExtraBold"/>
              <a:ea typeface="Red Hat Display ExtraBold"/>
              <a:cs typeface="Red Hat Display ExtraBold"/>
              <a:sym typeface="Red Hat Display ExtraBold"/>
            </a:endParaRPr>
          </a:p>
        </p:txBody>
      </p:sp>
      <p:grpSp>
        <p:nvGrpSpPr>
          <p:cNvPr id="109" name="Google Shape;109;p26"/>
          <p:cNvGrpSpPr/>
          <p:nvPr/>
        </p:nvGrpSpPr>
        <p:grpSpPr>
          <a:xfrm>
            <a:off x="8330688" y="10995400"/>
            <a:ext cx="7722611" cy="1173600"/>
            <a:chOff x="7543488" y="11065850"/>
            <a:chExt cx="7722611" cy="1173600"/>
          </a:xfrm>
        </p:grpSpPr>
        <p:sp>
          <p:nvSpPr>
            <p:cNvPr id="110" name="Google Shape;110;p26"/>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11" name="Google Shape;111;p26"/>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12" name="Google Shape;112;p26"/>
          <p:cNvSpPr txBox="1"/>
          <p:nvPr>
            <p:ph idx="4294967295" type="ctrTitle"/>
          </p:nvPr>
        </p:nvSpPr>
        <p:spPr>
          <a:xfrm>
            <a:off x="7800" y="1634725"/>
            <a:ext cx="9136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200">
                <a:latin typeface="Red Hat Display ExtraBold"/>
                <a:ea typeface="Red Hat Display ExtraBold"/>
                <a:cs typeface="Red Hat Display ExtraBold"/>
                <a:sym typeface="Red Hat Display ExtraBold"/>
              </a:rPr>
              <a:t>$25 trillion/yr</a:t>
            </a:r>
            <a:endParaRPr sz="8200">
              <a:latin typeface="Red Hat Display ExtraBold"/>
              <a:ea typeface="Red Hat Display ExtraBold"/>
              <a:cs typeface="Red Hat Display ExtraBold"/>
              <a:sym typeface="Red Hat Display ExtraBold"/>
            </a:endParaRPr>
          </a:p>
        </p:txBody>
      </p:sp>
      <p:pic>
        <p:nvPicPr>
          <p:cNvPr id="113" name="Google Shape;113;p26"/>
          <p:cNvPicPr preferRelativeResize="0"/>
          <p:nvPr/>
        </p:nvPicPr>
        <p:blipFill>
          <a:blip r:embed="rId5">
            <a:alphaModFix/>
          </a:blip>
          <a:stretch>
            <a:fillRect/>
          </a:stretch>
        </p:blipFill>
        <p:spPr>
          <a:xfrm>
            <a:off x="7810198" y="3226798"/>
            <a:ext cx="939039" cy="957875"/>
          </a:xfrm>
          <a:prstGeom prst="rect">
            <a:avLst/>
          </a:prstGeom>
          <a:noFill/>
          <a:ln>
            <a:noFill/>
          </a:ln>
        </p:spPr>
      </p:pic>
      <p:pic>
        <p:nvPicPr>
          <p:cNvPr id="114" name="Google Shape;114;p26"/>
          <p:cNvPicPr preferRelativeResize="0"/>
          <p:nvPr/>
        </p:nvPicPr>
        <p:blipFill>
          <a:blip r:embed="rId6">
            <a:alphaModFix/>
          </a:blip>
          <a:stretch>
            <a:fillRect/>
          </a:stretch>
        </p:blipFill>
        <p:spPr>
          <a:xfrm>
            <a:off x="553897" y="3306346"/>
            <a:ext cx="735138" cy="861000"/>
          </a:xfrm>
          <a:prstGeom prst="rect">
            <a:avLst/>
          </a:prstGeom>
          <a:noFill/>
          <a:ln>
            <a:noFill/>
          </a:ln>
        </p:spPr>
      </p:pic>
      <p:pic>
        <p:nvPicPr>
          <p:cNvPr id="115" name="Google Shape;115;p26"/>
          <p:cNvPicPr preferRelativeResize="0"/>
          <p:nvPr/>
        </p:nvPicPr>
        <p:blipFill rotWithShape="1">
          <a:blip r:embed="rId7">
            <a:alphaModFix/>
          </a:blip>
          <a:srcRect b="0" l="0" r="0" t="19080"/>
          <a:stretch/>
        </p:blipFill>
        <p:spPr>
          <a:xfrm>
            <a:off x="7342375" y="-2"/>
            <a:ext cx="1145675" cy="1008900"/>
          </a:xfrm>
          <a:prstGeom prst="rect">
            <a:avLst/>
          </a:prstGeom>
          <a:noFill/>
          <a:ln>
            <a:noFill/>
          </a:ln>
        </p:spPr>
      </p:pic>
      <p:pic>
        <p:nvPicPr>
          <p:cNvPr id="116" name="Google Shape;116;p26"/>
          <p:cNvPicPr preferRelativeResize="0"/>
          <p:nvPr/>
        </p:nvPicPr>
        <p:blipFill>
          <a:blip r:embed="rId8">
            <a:alphaModFix/>
          </a:blip>
          <a:stretch>
            <a:fillRect/>
          </a:stretch>
        </p:blipFill>
        <p:spPr>
          <a:xfrm>
            <a:off x="1100375" y="554872"/>
            <a:ext cx="802737" cy="799975"/>
          </a:xfrm>
          <a:prstGeom prst="rect">
            <a:avLst/>
          </a:prstGeom>
          <a:noFill/>
          <a:ln>
            <a:noFill/>
          </a:ln>
        </p:spPr>
      </p:pic>
      <p:sp>
        <p:nvSpPr>
          <p:cNvPr id="117" name="Google Shape;117;p26"/>
          <p:cNvSpPr txBox="1"/>
          <p:nvPr>
            <p:ph idx="4294967295" type="ctrTitle"/>
          </p:nvPr>
        </p:nvSpPr>
        <p:spPr>
          <a:xfrm>
            <a:off x="2126063" y="2851538"/>
            <a:ext cx="4847100" cy="5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SPENT worldwide on Public Goods</a:t>
            </a:r>
            <a:br>
              <a:rPr lang="en" sz="3000">
                <a:solidFill>
                  <a:srgbClr val="FED670"/>
                </a:solidFill>
                <a:latin typeface="Red Hat Display ExtraBold"/>
                <a:ea typeface="Red Hat Display ExtraBold"/>
                <a:cs typeface="Red Hat Display ExtraBold"/>
                <a:sym typeface="Red Hat Display ExtraBold"/>
              </a:rPr>
            </a:br>
            <a:r>
              <a:rPr lang="en" sz="2200">
                <a:solidFill>
                  <a:srgbClr val="FED670"/>
                </a:solidFill>
                <a:latin typeface="Red Hat Display ExtraBold"/>
                <a:ea typeface="Red Hat Display ExtraBold"/>
                <a:cs typeface="Red Hat Display ExtraBold"/>
                <a:sym typeface="Red Hat Display ExtraBold"/>
              </a:rPr>
              <a:t>Over 25x Total Crypto</a:t>
            </a:r>
            <a:br>
              <a:rPr lang="en" sz="2200">
                <a:solidFill>
                  <a:srgbClr val="FED670"/>
                </a:solidFill>
                <a:latin typeface="Red Hat Display ExtraBold"/>
                <a:ea typeface="Red Hat Display ExtraBold"/>
                <a:cs typeface="Red Hat Display ExtraBold"/>
                <a:sym typeface="Red Hat Display ExtraBold"/>
              </a:rPr>
            </a:br>
            <a:r>
              <a:rPr lang="en" sz="2200">
                <a:solidFill>
                  <a:srgbClr val="FED670"/>
                </a:solidFill>
                <a:latin typeface="Red Hat Display ExtraBold"/>
                <a:ea typeface="Red Hat Display ExtraBold"/>
                <a:cs typeface="Red Hat Display ExtraBold"/>
                <a:sym typeface="Red Hat Display ExtraBold"/>
              </a:rPr>
              <a:t>Market Cap </a:t>
            </a:r>
            <a:endParaRPr sz="2200">
              <a:solidFill>
                <a:srgbClr val="FED670"/>
              </a:solidFill>
              <a:latin typeface="Red Hat Display ExtraBold"/>
              <a:ea typeface="Red Hat Display ExtraBold"/>
              <a:cs typeface="Red Hat Display ExtraBold"/>
              <a:sym typeface="Red Hat Display ExtraBold"/>
            </a:endParaRPr>
          </a:p>
        </p:txBody>
      </p:sp>
      <p:pic>
        <p:nvPicPr>
          <p:cNvPr id="118" name="Google Shape;118;p26"/>
          <p:cNvPicPr preferRelativeResize="0"/>
          <p:nvPr/>
        </p:nvPicPr>
        <p:blipFill>
          <a:blip r:embed="rId9">
            <a:alphaModFix/>
          </a:blip>
          <a:stretch>
            <a:fillRect/>
          </a:stretch>
        </p:blipFill>
        <p:spPr>
          <a:xfrm>
            <a:off x="3617042" y="4373177"/>
            <a:ext cx="1788100" cy="671375"/>
          </a:xfrm>
          <a:prstGeom prst="rect">
            <a:avLst/>
          </a:prstGeom>
          <a:noFill/>
          <a:ln>
            <a:noFill/>
          </a:ln>
        </p:spPr>
      </p:pic>
      <p:pic>
        <p:nvPicPr>
          <p:cNvPr id="119" name="Google Shape;119;p26"/>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437" name="Google Shape;437;p4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438" name="Google Shape;438;p44"/>
          <p:cNvSpPr txBox="1"/>
          <p:nvPr>
            <p:ph type="title"/>
          </p:nvPr>
        </p:nvSpPr>
        <p:spPr>
          <a:xfrm>
            <a:off x="3975" y="229125"/>
            <a:ext cx="91359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growth plan - the best is yet to come</a:t>
            </a:r>
            <a:endParaRPr b="1" sz="3020">
              <a:solidFill>
                <a:srgbClr val="FED670"/>
              </a:solidFill>
              <a:latin typeface="Red Hat Display"/>
              <a:ea typeface="Red Hat Display"/>
              <a:cs typeface="Red Hat Display"/>
              <a:sym typeface="Red Hat Display"/>
            </a:endParaRPr>
          </a:p>
        </p:txBody>
      </p:sp>
      <p:sp>
        <p:nvSpPr>
          <p:cNvPr id="439" name="Google Shape;439;p44"/>
          <p:cNvSpPr/>
          <p:nvPr/>
        </p:nvSpPr>
        <p:spPr>
          <a:xfrm>
            <a:off x="372625" y="911975"/>
            <a:ext cx="695100" cy="3960600"/>
          </a:xfrm>
          <a:prstGeom prst="downArrow">
            <a:avLst>
              <a:gd fmla="val 50486" name="adj1"/>
              <a:gd fmla="val 50000" name="adj2"/>
            </a:avLst>
          </a:prstGeom>
          <a:gradFill>
            <a:gsLst>
              <a:gs pos="0">
                <a:srgbClr val="5326EC"/>
              </a:gs>
              <a:gs pos="100000">
                <a:srgbClr val="E1458D"/>
              </a:gs>
            </a:gsLst>
            <a:lin ang="5400012" scaled="0"/>
          </a:gra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4"/>
          <p:cNvSpPr/>
          <p:nvPr/>
        </p:nvSpPr>
        <p:spPr>
          <a:xfrm>
            <a:off x="372625" y="1398350"/>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2022</a:t>
            </a:r>
            <a:endParaRPr b="1" sz="1100">
              <a:solidFill>
                <a:schemeClr val="lt1"/>
              </a:solidFill>
            </a:endParaRPr>
          </a:p>
        </p:txBody>
      </p:sp>
      <p:sp>
        <p:nvSpPr>
          <p:cNvPr id="441" name="Google Shape;441;p44"/>
          <p:cNvSpPr/>
          <p:nvPr/>
        </p:nvSpPr>
        <p:spPr>
          <a:xfrm>
            <a:off x="372625" y="2475563"/>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2022</a:t>
            </a:r>
            <a:endParaRPr b="1" sz="1100">
              <a:solidFill>
                <a:schemeClr val="lt1"/>
              </a:solidFill>
            </a:endParaRPr>
          </a:p>
        </p:txBody>
      </p:sp>
      <p:sp>
        <p:nvSpPr>
          <p:cNvPr id="442" name="Google Shape;442;p44"/>
          <p:cNvSpPr/>
          <p:nvPr/>
        </p:nvSpPr>
        <p:spPr>
          <a:xfrm>
            <a:off x="372625" y="4125625"/>
            <a:ext cx="695100" cy="197100"/>
          </a:xfrm>
          <a:prstGeom prst="rect">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Future</a:t>
            </a:r>
            <a:endParaRPr b="1" sz="1100">
              <a:solidFill>
                <a:schemeClr val="lt1"/>
              </a:solidFill>
            </a:endParaRPr>
          </a:p>
        </p:txBody>
      </p:sp>
      <p:sp>
        <p:nvSpPr>
          <p:cNvPr id="443" name="Google Shape;443;p44"/>
          <p:cNvSpPr/>
          <p:nvPr/>
        </p:nvSpPr>
        <p:spPr>
          <a:xfrm>
            <a:off x="372625" y="3300588"/>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2023</a:t>
            </a:r>
            <a:endParaRPr b="1" sz="1100">
              <a:solidFill>
                <a:schemeClr val="lt1"/>
              </a:solidFill>
            </a:endParaRPr>
          </a:p>
        </p:txBody>
      </p:sp>
      <p:sp>
        <p:nvSpPr>
          <p:cNvPr id="444" name="Google Shape;444;p44"/>
          <p:cNvSpPr/>
          <p:nvPr/>
        </p:nvSpPr>
        <p:spPr>
          <a:xfrm>
            <a:off x="1283750" y="911975"/>
            <a:ext cx="7013400" cy="10800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Angel Vault and path to our stable token (oneGIV)</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To create more liquidity, we have launched oneGIV and the Giveth Angel Vault. This way we can protect the value of GIV for GIVbacks, the GIVgarden &amp; all our future ventures. oneGIV is our own branded stablecoin and will be used throughout the GIVeconomy.</a:t>
            </a:r>
            <a:endParaRPr sz="1210">
              <a:solidFill>
                <a:schemeClr val="lt1"/>
              </a:solidFill>
              <a:latin typeface="Red Hat Display"/>
              <a:ea typeface="Red Hat Display"/>
              <a:cs typeface="Red Hat Display"/>
              <a:sym typeface="Red Hat Display"/>
            </a:endParaRPr>
          </a:p>
        </p:txBody>
      </p:sp>
      <p:sp>
        <p:nvSpPr>
          <p:cNvPr id="445" name="Google Shape;445;p44"/>
          <p:cNvSpPr/>
          <p:nvPr/>
        </p:nvSpPr>
        <p:spPr>
          <a:xfrm>
            <a:off x="1283750" y="204652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GIV holders will be able to lock their tokens to BOOST projects asking for donations on our platform. The longer they lock, the more their favorite projects are BOOSTED and the higher their own staking APR.</a:t>
            </a:r>
            <a:endParaRPr b="1" sz="1210">
              <a:solidFill>
                <a:srgbClr val="FED670"/>
              </a:solidFill>
              <a:latin typeface="Red Hat Display"/>
              <a:ea typeface="Red Hat Display"/>
              <a:cs typeface="Red Hat Display"/>
              <a:sym typeface="Red Hat Display"/>
            </a:endParaRPr>
          </a:p>
        </p:txBody>
      </p:sp>
      <p:sp>
        <p:nvSpPr>
          <p:cNvPr id="446" name="Google Shape;446;p44"/>
          <p:cNvSpPr/>
          <p:nvPr/>
        </p:nvSpPr>
        <p:spPr>
          <a:xfrm>
            <a:off x="1283750" y="292127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GIVfi</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Fees will be integrated into the platform and l</a:t>
            </a:r>
            <a:r>
              <a:rPr lang="en" sz="1110">
                <a:solidFill>
                  <a:schemeClr val="lt1"/>
                </a:solidFill>
                <a:latin typeface="Red Hat Display"/>
                <a:ea typeface="Red Hat Display"/>
                <a:cs typeface="Red Hat Display"/>
                <a:sym typeface="Red Hat Display"/>
              </a:rPr>
              <a:t>atent donations on will be put into safe defi strategies to earn interest while waiting for projects to withdraw. This interest will be used to buy GIV on the open market.</a:t>
            </a:r>
            <a:endParaRPr b="1" sz="1210">
              <a:solidFill>
                <a:srgbClr val="FED670"/>
              </a:solidFill>
              <a:latin typeface="Red Hat Display"/>
              <a:ea typeface="Red Hat Display"/>
              <a:cs typeface="Red Hat Display"/>
              <a:sym typeface="Red Hat Display"/>
            </a:endParaRPr>
          </a:p>
        </p:txBody>
      </p:sp>
      <p:sp>
        <p:nvSpPr>
          <p:cNvPr id="447" name="Google Shape;447;p44"/>
          <p:cNvSpPr/>
          <p:nvPr/>
        </p:nvSpPr>
        <p:spPr>
          <a:xfrm>
            <a:off x="1283750" y="3796025"/>
            <a:ext cx="7013400" cy="1206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chemeClr val="lt1"/>
                </a:solidFill>
                <a:latin typeface="Red Hat Display"/>
                <a:ea typeface="Red Hat Display"/>
                <a:cs typeface="Red Hat Display"/>
                <a:sym typeface="Red Hat Display"/>
              </a:rPr>
              <a:t>Gurves: </a:t>
            </a:r>
            <a:r>
              <a:rPr b="1" lang="en" sz="1210">
                <a:solidFill>
                  <a:schemeClr val="lt1"/>
                </a:solidFill>
                <a:latin typeface="Red Hat Display"/>
                <a:ea typeface="Red Hat Display"/>
                <a:cs typeface="Red Hat Display"/>
                <a:sym typeface="Red Hat Display"/>
              </a:rPr>
              <a:t>Regen microeconomies powered by GIV</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With the GIV staked behind projects via GIVpower, we can enable for-good projects to launch their own microeconomies backed by GIV in a bonding curve. Donors become investors, volunteers become shareholders with a voice, and Giveth.io becomes the place to go for seed </a:t>
            </a:r>
            <a:r>
              <a:rPr lang="en" sz="1110">
                <a:solidFill>
                  <a:schemeClr val="lt1"/>
                </a:solidFill>
                <a:latin typeface="Red Hat Display"/>
                <a:ea typeface="Red Hat Display"/>
                <a:cs typeface="Red Hat Display"/>
                <a:sym typeface="Red Hat Display"/>
              </a:rPr>
              <a:t>round</a:t>
            </a:r>
            <a:r>
              <a:rPr lang="en" sz="1110">
                <a:solidFill>
                  <a:schemeClr val="lt1"/>
                </a:solidFill>
                <a:latin typeface="Red Hat Display"/>
                <a:ea typeface="Red Hat Display"/>
                <a:cs typeface="Red Hat Display"/>
                <a:sym typeface="Red Hat Display"/>
              </a:rPr>
              <a:t> impact investments. </a:t>
            </a:r>
            <a:br>
              <a:rPr lang="en" sz="1110">
                <a:solidFill>
                  <a:schemeClr val="lt1"/>
                </a:solidFill>
                <a:latin typeface="Red Hat Display"/>
                <a:ea typeface="Red Hat Display"/>
                <a:cs typeface="Red Hat Display"/>
                <a:sym typeface="Red Hat Display"/>
              </a:rPr>
            </a:br>
            <a:r>
              <a:rPr lang="en" sz="1110">
                <a:solidFill>
                  <a:schemeClr val="lt1"/>
                </a:solidFill>
                <a:latin typeface="Red Hat Display"/>
                <a:ea typeface="Red Hat Display"/>
                <a:cs typeface="Red Hat Display"/>
                <a:sym typeface="Red Hat Display"/>
              </a:rPr>
              <a:t>The Future of Giving is Investing.</a:t>
            </a:r>
            <a:endParaRPr b="1"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448" name="Google Shape;448;p44"/>
          <p:cNvPicPr preferRelativeResize="0"/>
          <p:nvPr/>
        </p:nvPicPr>
        <p:blipFill rotWithShape="1">
          <a:blip r:embed="rId5">
            <a:alphaModFix/>
          </a:blip>
          <a:srcRect b="0" l="0" r="37170" t="0"/>
          <a:stretch/>
        </p:blipFill>
        <p:spPr>
          <a:xfrm>
            <a:off x="7919772" y="1213650"/>
            <a:ext cx="1224225" cy="1868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5"/>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454" name="Google Shape;454;p45"/>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455" name="Google Shape;455;p45"/>
          <p:cNvGrpSpPr/>
          <p:nvPr/>
        </p:nvGrpSpPr>
        <p:grpSpPr>
          <a:xfrm>
            <a:off x="8330688" y="10995400"/>
            <a:ext cx="7722611" cy="1173600"/>
            <a:chOff x="7543488" y="11065850"/>
            <a:chExt cx="7722611" cy="1173600"/>
          </a:xfrm>
        </p:grpSpPr>
        <p:sp>
          <p:nvSpPr>
            <p:cNvPr id="456" name="Google Shape;456;p45"/>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57" name="Google Shape;457;p45"/>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458" name="Google Shape;458;p45"/>
          <p:cNvPicPr preferRelativeResize="0"/>
          <p:nvPr/>
        </p:nvPicPr>
        <p:blipFill>
          <a:blip r:embed="rId6">
            <a:alphaModFix/>
          </a:blip>
          <a:stretch>
            <a:fillRect/>
          </a:stretch>
        </p:blipFill>
        <p:spPr>
          <a:xfrm>
            <a:off x="3165640" y="76200"/>
            <a:ext cx="5978368" cy="5143498"/>
          </a:xfrm>
          <a:prstGeom prst="rect">
            <a:avLst/>
          </a:prstGeom>
          <a:noFill/>
          <a:ln>
            <a:noFill/>
          </a:ln>
        </p:spPr>
      </p:pic>
      <p:sp>
        <p:nvSpPr>
          <p:cNvPr id="459" name="Google Shape;459;p45"/>
          <p:cNvSpPr txBox="1"/>
          <p:nvPr/>
        </p:nvSpPr>
        <p:spPr>
          <a:xfrm>
            <a:off x="498550" y="2360375"/>
            <a:ext cx="34920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GIVbacks</a:t>
            </a:r>
            <a:endParaRPr sz="5300">
              <a:solidFill>
                <a:schemeClr val="dk1"/>
              </a:solidFill>
              <a:latin typeface="Red Hat Display Black"/>
              <a:ea typeface="Red Hat Display Black"/>
              <a:cs typeface="Red Hat Display Black"/>
              <a:sym typeface="Red Hat Display Black"/>
            </a:endParaRPr>
          </a:p>
        </p:txBody>
      </p:sp>
      <p:sp>
        <p:nvSpPr>
          <p:cNvPr id="460" name="Google Shape;460;p45"/>
          <p:cNvSpPr txBox="1"/>
          <p:nvPr/>
        </p:nvSpPr>
        <p:spPr>
          <a:xfrm>
            <a:off x="653650" y="3197050"/>
            <a:ext cx="318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Where giving</a:t>
            </a:r>
            <a:r>
              <a:rPr lang="en" sz="2100">
                <a:solidFill>
                  <a:schemeClr val="dk1"/>
                </a:solidFill>
                <a:latin typeface="Red Hat Display Black"/>
                <a:ea typeface="Red Hat Display Black"/>
                <a:cs typeface="Red Hat Display Black"/>
                <a:sym typeface="Red Hat Display Black"/>
              </a:rPr>
              <a:t> gives back</a:t>
            </a:r>
            <a:endParaRPr sz="2100">
              <a:solidFill>
                <a:schemeClr val="dk1"/>
              </a:solidFill>
              <a:latin typeface="Red Hat Display Black"/>
              <a:ea typeface="Red Hat Display Black"/>
              <a:cs typeface="Red Hat Display Black"/>
              <a:sym typeface="Red Hat Display Black"/>
            </a:endParaRPr>
          </a:p>
        </p:txBody>
      </p:sp>
      <p:pic>
        <p:nvPicPr>
          <p:cNvPr id="461" name="Google Shape;461;p45"/>
          <p:cNvPicPr preferRelativeResize="0"/>
          <p:nvPr/>
        </p:nvPicPr>
        <p:blipFill>
          <a:blip r:embed="rId7">
            <a:alphaModFix/>
          </a:blip>
          <a:stretch>
            <a:fillRect/>
          </a:stretch>
        </p:blipFill>
        <p:spPr>
          <a:xfrm>
            <a:off x="270775" y="3475950"/>
            <a:ext cx="2269968" cy="852300"/>
          </a:xfrm>
          <a:prstGeom prst="rect">
            <a:avLst/>
          </a:prstGeom>
          <a:noFill/>
          <a:ln>
            <a:noFill/>
          </a:ln>
        </p:spPr>
      </p:pic>
      <p:pic>
        <p:nvPicPr>
          <p:cNvPr id="462" name="Google Shape;462;p45"/>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46"/>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468" name="Google Shape;468;p46"/>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469" name="Google Shape;469;p46"/>
          <p:cNvGrpSpPr/>
          <p:nvPr/>
        </p:nvGrpSpPr>
        <p:grpSpPr>
          <a:xfrm>
            <a:off x="8330688" y="10995400"/>
            <a:ext cx="7722611" cy="1173600"/>
            <a:chOff x="7543488" y="11065850"/>
            <a:chExt cx="7722611" cy="1173600"/>
          </a:xfrm>
        </p:grpSpPr>
        <p:sp>
          <p:nvSpPr>
            <p:cNvPr id="470" name="Google Shape;470;p46"/>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71" name="Google Shape;471;p46"/>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472" name="Google Shape;472;p46"/>
          <p:cNvSpPr txBox="1"/>
          <p:nvPr/>
        </p:nvSpPr>
        <p:spPr>
          <a:xfrm>
            <a:off x="394225" y="1967850"/>
            <a:ext cx="37713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300">
                <a:solidFill>
                  <a:schemeClr val="dk1"/>
                </a:solidFill>
                <a:latin typeface="Red Hat Display Black"/>
                <a:ea typeface="Red Hat Display Black"/>
                <a:cs typeface="Red Hat Display Black"/>
                <a:sym typeface="Red Hat Display Black"/>
              </a:rPr>
              <a:t>GIVpower</a:t>
            </a:r>
            <a:endParaRPr sz="5300">
              <a:solidFill>
                <a:schemeClr val="dk1"/>
              </a:solidFill>
              <a:latin typeface="Red Hat Display Black"/>
              <a:ea typeface="Red Hat Display Black"/>
              <a:cs typeface="Red Hat Display Black"/>
              <a:sym typeface="Red Hat Display Black"/>
            </a:endParaRPr>
          </a:p>
        </p:txBody>
      </p:sp>
      <p:sp>
        <p:nvSpPr>
          <p:cNvPr id="473" name="Google Shape;473;p46"/>
          <p:cNvSpPr txBox="1"/>
          <p:nvPr/>
        </p:nvSpPr>
        <p:spPr>
          <a:xfrm>
            <a:off x="549325" y="2900150"/>
            <a:ext cx="457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A win-win opportunity for donors &amp; projects</a:t>
            </a:r>
            <a:endParaRPr sz="2100">
              <a:solidFill>
                <a:schemeClr val="dk1"/>
              </a:solidFill>
              <a:latin typeface="Red Hat Display Black"/>
              <a:ea typeface="Red Hat Display Black"/>
              <a:cs typeface="Red Hat Display Black"/>
              <a:sym typeface="Red Hat Display Black"/>
            </a:endParaRPr>
          </a:p>
        </p:txBody>
      </p:sp>
      <p:pic>
        <p:nvPicPr>
          <p:cNvPr id="474" name="Google Shape;474;p46"/>
          <p:cNvPicPr preferRelativeResize="0"/>
          <p:nvPr/>
        </p:nvPicPr>
        <p:blipFill>
          <a:blip r:embed="rId6">
            <a:alphaModFix/>
          </a:blip>
          <a:stretch>
            <a:fillRect/>
          </a:stretch>
        </p:blipFill>
        <p:spPr>
          <a:xfrm>
            <a:off x="199350" y="3488700"/>
            <a:ext cx="2269968" cy="852300"/>
          </a:xfrm>
          <a:prstGeom prst="rect">
            <a:avLst/>
          </a:prstGeom>
          <a:noFill/>
          <a:ln>
            <a:noFill/>
          </a:ln>
        </p:spPr>
      </p:pic>
      <p:pic>
        <p:nvPicPr>
          <p:cNvPr id="475" name="Google Shape;475;p46"/>
          <p:cNvPicPr preferRelativeResize="0"/>
          <p:nvPr/>
        </p:nvPicPr>
        <p:blipFill rotWithShape="1">
          <a:blip r:embed="rId7">
            <a:alphaModFix/>
          </a:blip>
          <a:srcRect b="0" l="0" r="31810" t="0"/>
          <a:stretch/>
        </p:blipFill>
        <p:spPr>
          <a:xfrm>
            <a:off x="4572000" y="522887"/>
            <a:ext cx="4572001" cy="3853213"/>
          </a:xfrm>
          <a:prstGeom prst="rect">
            <a:avLst/>
          </a:prstGeom>
          <a:noFill/>
          <a:ln>
            <a:noFill/>
          </a:ln>
        </p:spPr>
      </p:pic>
      <p:pic>
        <p:nvPicPr>
          <p:cNvPr id="476" name="Google Shape;476;p46"/>
          <p:cNvPicPr preferRelativeResize="0"/>
          <p:nvPr/>
        </p:nvPicPr>
        <p:blipFill>
          <a:blip r:embed="rId8">
            <a:alphaModFix/>
          </a:blip>
          <a:stretch>
            <a:fillRect/>
          </a:stretch>
        </p:blipFill>
        <p:spPr>
          <a:xfrm>
            <a:off x="4782402" y="642836"/>
            <a:ext cx="3771299" cy="4148040"/>
          </a:xfrm>
          <a:prstGeom prst="rect">
            <a:avLst/>
          </a:prstGeom>
          <a:noFill/>
          <a:ln>
            <a:noFill/>
          </a:ln>
        </p:spPr>
      </p:pic>
      <p:pic>
        <p:nvPicPr>
          <p:cNvPr id="477" name="Google Shape;477;p46"/>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7"/>
          <p:cNvPicPr preferRelativeResize="0"/>
          <p:nvPr/>
        </p:nvPicPr>
        <p:blipFill>
          <a:blip r:embed="rId3">
            <a:alphaModFix/>
          </a:blip>
          <a:stretch>
            <a:fillRect/>
          </a:stretch>
        </p:blipFill>
        <p:spPr>
          <a:xfrm>
            <a:off x="1" y="1632977"/>
            <a:ext cx="2540749" cy="3567398"/>
          </a:xfrm>
          <a:prstGeom prst="rect">
            <a:avLst/>
          </a:prstGeom>
          <a:noFill/>
          <a:ln>
            <a:noFill/>
          </a:ln>
        </p:spPr>
      </p:pic>
      <p:pic>
        <p:nvPicPr>
          <p:cNvPr id="483" name="Google Shape;483;p47"/>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484" name="Google Shape;484;p47"/>
          <p:cNvGrpSpPr/>
          <p:nvPr/>
        </p:nvGrpSpPr>
        <p:grpSpPr>
          <a:xfrm>
            <a:off x="8330688" y="10995400"/>
            <a:ext cx="7722611" cy="1173600"/>
            <a:chOff x="7543488" y="11065850"/>
            <a:chExt cx="7722611" cy="1173600"/>
          </a:xfrm>
        </p:grpSpPr>
        <p:sp>
          <p:nvSpPr>
            <p:cNvPr id="485" name="Google Shape;485;p47"/>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486" name="Google Shape;486;p47"/>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487" name="Google Shape;487;p47"/>
          <p:cNvSpPr txBox="1"/>
          <p:nvPr/>
        </p:nvSpPr>
        <p:spPr>
          <a:xfrm>
            <a:off x="0" y="748625"/>
            <a:ext cx="9144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dk1"/>
                </a:solidFill>
                <a:latin typeface="Red Hat Display Black"/>
                <a:ea typeface="Red Hat Display Black"/>
                <a:cs typeface="Red Hat Display Black"/>
                <a:sym typeface="Red Hat Display Black"/>
              </a:rPr>
              <a:t>How does GIVpower work?</a:t>
            </a:r>
            <a:endParaRPr sz="4100">
              <a:solidFill>
                <a:schemeClr val="dk1"/>
              </a:solidFill>
              <a:latin typeface="Red Hat Display Black"/>
              <a:ea typeface="Red Hat Display Black"/>
              <a:cs typeface="Red Hat Display Black"/>
              <a:sym typeface="Red Hat Display Black"/>
            </a:endParaRPr>
          </a:p>
        </p:txBody>
      </p:sp>
      <p:pic>
        <p:nvPicPr>
          <p:cNvPr id="488" name="Google Shape;488;p47"/>
          <p:cNvPicPr preferRelativeResize="0"/>
          <p:nvPr/>
        </p:nvPicPr>
        <p:blipFill>
          <a:blip r:embed="rId6">
            <a:alphaModFix/>
          </a:blip>
          <a:stretch>
            <a:fillRect/>
          </a:stretch>
        </p:blipFill>
        <p:spPr>
          <a:xfrm>
            <a:off x="1051650" y="2136220"/>
            <a:ext cx="1098610" cy="1098605"/>
          </a:xfrm>
          <a:prstGeom prst="rect">
            <a:avLst/>
          </a:prstGeom>
          <a:noFill/>
          <a:ln>
            <a:noFill/>
          </a:ln>
        </p:spPr>
      </p:pic>
      <p:pic>
        <p:nvPicPr>
          <p:cNvPr id="489" name="Google Shape;489;p47"/>
          <p:cNvPicPr preferRelativeResize="0"/>
          <p:nvPr/>
        </p:nvPicPr>
        <p:blipFill>
          <a:blip r:embed="rId7">
            <a:alphaModFix/>
          </a:blip>
          <a:stretch>
            <a:fillRect/>
          </a:stretch>
        </p:blipFill>
        <p:spPr>
          <a:xfrm>
            <a:off x="4018219" y="2136220"/>
            <a:ext cx="1107541" cy="1098605"/>
          </a:xfrm>
          <a:prstGeom prst="rect">
            <a:avLst/>
          </a:prstGeom>
          <a:noFill/>
          <a:ln>
            <a:noFill/>
          </a:ln>
        </p:spPr>
      </p:pic>
      <p:pic>
        <p:nvPicPr>
          <p:cNvPr id="490" name="Google Shape;490;p47"/>
          <p:cNvPicPr preferRelativeResize="0"/>
          <p:nvPr/>
        </p:nvPicPr>
        <p:blipFill>
          <a:blip r:embed="rId8">
            <a:alphaModFix/>
          </a:blip>
          <a:stretch>
            <a:fillRect/>
          </a:stretch>
        </p:blipFill>
        <p:spPr>
          <a:xfrm>
            <a:off x="6576972" y="2256800"/>
            <a:ext cx="1420154" cy="857448"/>
          </a:xfrm>
          <a:prstGeom prst="rect">
            <a:avLst/>
          </a:prstGeom>
          <a:noFill/>
          <a:ln>
            <a:noFill/>
          </a:ln>
        </p:spPr>
      </p:pic>
      <p:sp>
        <p:nvSpPr>
          <p:cNvPr id="491" name="Google Shape;491;p47"/>
          <p:cNvSpPr txBox="1"/>
          <p:nvPr/>
        </p:nvSpPr>
        <p:spPr>
          <a:xfrm>
            <a:off x="437700" y="3375750"/>
            <a:ext cx="2481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Stake &amp; lock GIV to get GIVpower &amp; earn a yield</a:t>
            </a:r>
            <a:endParaRPr sz="1900">
              <a:solidFill>
                <a:schemeClr val="dk1"/>
              </a:solidFill>
              <a:latin typeface="Red Hat Display Black"/>
              <a:ea typeface="Red Hat Display Black"/>
              <a:cs typeface="Red Hat Display Black"/>
              <a:sym typeface="Red Hat Display Black"/>
            </a:endParaRPr>
          </a:p>
        </p:txBody>
      </p:sp>
      <p:sp>
        <p:nvSpPr>
          <p:cNvPr id="492" name="Google Shape;492;p47"/>
          <p:cNvSpPr txBox="1"/>
          <p:nvPr/>
        </p:nvSpPr>
        <p:spPr>
          <a:xfrm>
            <a:off x="3207588" y="3375750"/>
            <a:ext cx="2728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Boost your favorite </a:t>
            </a:r>
            <a:endParaRPr sz="1900">
              <a:solidFill>
                <a:schemeClr val="dk1"/>
              </a:solidFill>
              <a:latin typeface="Red Hat Display Black"/>
              <a:ea typeface="Red Hat Display Black"/>
              <a:cs typeface="Red Hat Display Black"/>
              <a:sym typeface="Red Hat Display Black"/>
            </a:endParaRPr>
          </a:p>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projects</a:t>
            </a:r>
            <a:endParaRPr sz="1900">
              <a:solidFill>
                <a:schemeClr val="dk1"/>
              </a:solidFill>
              <a:latin typeface="Red Hat Display Black"/>
              <a:ea typeface="Red Hat Display Black"/>
              <a:cs typeface="Red Hat Display Black"/>
              <a:sym typeface="Red Hat Display Black"/>
            </a:endParaRPr>
          </a:p>
        </p:txBody>
      </p:sp>
      <p:sp>
        <p:nvSpPr>
          <p:cNvPr id="493" name="Google Shape;493;p47"/>
          <p:cNvSpPr txBox="1"/>
          <p:nvPr/>
        </p:nvSpPr>
        <p:spPr>
          <a:xfrm>
            <a:off x="6086900" y="3375750"/>
            <a:ext cx="24003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Red Hat Display Black"/>
                <a:ea typeface="Red Hat Display Black"/>
                <a:cs typeface="Red Hat Display Black"/>
                <a:sym typeface="Red Hat Display Black"/>
              </a:rPr>
              <a:t>Donors to top projects get more GIVbacks</a:t>
            </a:r>
            <a:endParaRPr sz="1900">
              <a:solidFill>
                <a:schemeClr val="dk1"/>
              </a:solidFill>
              <a:latin typeface="Red Hat Display Black"/>
              <a:ea typeface="Red Hat Display Black"/>
              <a:cs typeface="Red Hat Display Black"/>
              <a:sym typeface="Red Hat Display Black"/>
            </a:endParaRPr>
          </a:p>
        </p:txBody>
      </p:sp>
      <p:pic>
        <p:nvPicPr>
          <p:cNvPr id="494" name="Google Shape;494;p47"/>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48"/>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500" name="Google Shape;500;p48"/>
          <p:cNvGrpSpPr/>
          <p:nvPr/>
        </p:nvGrpSpPr>
        <p:grpSpPr>
          <a:xfrm>
            <a:off x="8330688" y="10995400"/>
            <a:ext cx="7722611" cy="1173600"/>
            <a:chOff x="7543488" y="11065850"/>
            <a:chExt cx="7722611" cy="1173600"/>
          </a:xfrm>
        </p:grpSpPr>
        <p:sp>
          <p:nvSpPr>
            <p:cNvPr id="501" name="Google Shape;501;p48"/>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02" name="Google Shape;502;p48"/>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503" name="Google Shape;503;p48"/>
          <p:cNvPicPr preferRelativeResize="0"/>
          <p:nvPr/>
        </p:nvPicPr>
        <p:blipFill>
          <a:blip r:embed="rId5">
            <a:alphaModFix/>
          </a:blip>
          <a:stretch>
            <a:fillRect/>
          </a:stretch>
        </p:blipFill>
        <p:spPr>
          <a:xfrm rot="5400000">
            <a:off x="-830412" y="213311"/>
            <a:ext cx="5765048" cy="4104226"/>
          </a:xfrm>
          <a:prstGeom prst="rect">
            <a:avLst/>
          </a:prstGeom>
          <a:noFill/>
          <a:ln>
            <a:noFill/>
          </a:ln>
        </p:spPr>
      </p:pic>
      <p:sp>
        <p:nvSpPr>
          <p:cNvPr id="504" name="Google Shape;504;p48"/>
          <p:cNvSpPr txBox="1"/>
          <p:nvPr/>
        </p:nvSpPr>
        <p:spPr>
          <a:xfrm>
            <a:off x="116400" y="1759025"/>
            <a:ext cx="3418800" cy="21672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Projects </a:t>
            </a:r>
            <a:endParaRPr sz="4600">
              <a:solidFill>
                <a:schemeClr val="dk1"/>
              </a:solidFill>
              <a:latin typeface="Red Hat Display Black"/>
              <a:ea typeface="Red Hat Display Black"/>
              <a:cs typeface="Red Hat Display Black"/>
              <a:sym typeface="Red Hat Display Black"/>
            </a:endParaRPr>
          </a:p>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become Reputation DAOs</a:t>
            </a:r>
            <a:endParaRPr sz="4600">
              <a:solidFill>
                <a:schemeClr val="dk1"/>
              </a:solidFill>
              <a:latin typeface="Red Hat Display Black"/>
              <a:ea typeface="Red Hat Display Black"/>
              <a:cs typeface="Red Hat Display Black"/>
              <a:sym typeface="Red Hat Display Black"/>
            </a:endParaRPr>
          </a:p>
        </p:txBody>
      </p:sp>
      <p:pic>
        <p:nvPicPr>
          <p:cNvPr id="505" name="Google Shape;505;p48"/>
          <p:cNvPicPr preferRelativeResize="0"/>
          <p:nvPr/>
        </p:nvPicPr>
        <p:blipFill>
          <a:blip r:embed="rId6">
            <a:alphaModFix/>
          </a:blip>
          <a:stretch>
            <a:fillRect/>
          </a:stretch>
        </p:blipFill>
        <p:spPr>
          <a:xfrm>
            <a:off x="-76197" y="3613912"/>
            <a:ext cx="1788100" cy="671375"/>
          </a:xfrm>
          <a:prstGeom prst="rect">
            <a:avLst/>
          </a:prstGeom>
          <a:noFill/>
          <a:ln>
            <a:noFill/>
          </a:ln>
        </p:spPr>
      </p:pic>
      <p:pic>
        <p:nvPicPr>
          <p:cNvPr id="506" name="Google Shape;506;p48"/>
          <p:cNvPicPr preferRelativeResize="0"/>
          <p:nvPr/>
        </p:nvPicPr>
        <p:blipFill>
          <a:blip r:embed="rId7">
            <a:alphaModFix/>
          </a:blip>
          <a:stretch>
            <a:fillRect/>
          </a:stretch>
        </p:blipFill>
        <p:spPr>
          <a:xfrm>
            <a:off x="2797526" y="460326"/>
            <a:ext cx="2308239" cy="2401502"/>
          </a:xfrm>
          <a:prstGeom prst="rect">
            <a:avLst/>
          </a:prstGeom>
          <a:noFill/>
          <a:ln>
            <a:noFill/>
          </a:ln>
        </p:spPr>
      </p:pic>
      <p:pic>
        <p:nvPicPr>
          <p:cNvPr id="507" name="Google Shape;507;p48"/>
          <p:cNvPicPr preferRelativeResize="0"/>
          <p:nvPr/>
        </p:nvPicPr>
        <p:blipFill>
          <a:blip r:embed="rId8">
            <a:alphaModFix/>
          </a:blip>
          <a:stretch>
            <a:fillRect/>
          </a:stretch>
        </p:blipFill>
        <p:spPr>
          <a:xfrm>
            <a:off x="3483314" y="2262682"/>
            <a:ext cx="2231390" cy="2480069"/>
          </a:xfrm>
          <a:prstGeom prst="rect">
            <a:avLst/>
          </a:prstGeom>
          <a:noFill/>
          <a:ln>
            <a:noFill/>
          </a:ln>
        </p:spPr>
      </p:pic>
      <p:pic>
        <p:nvPicPr>
          <p:cNvPr id="508" name="Google Shape;508;p48"/>
          <p:cNvPicPr preferRelativeResize="0"/>
          <p:nvPr/>
        </p:nvPicPr>
        <p:blipFill>
          <a:blip r:embed="rId9">
            <a:alphaModFix/>
          </a:blip>
          <a:stretch>
            <a:fillRect/>
          </a:stretch>
        </p:blipFill>
        <p:spPr>
          <a:xfrm>
            <a:off x="4169063" y="460335"/>
            <a:ext cx="2231402" cy="2516106"/>
          </a:xfrm>
          <a:prstGeom prst="rect">
            <a:avLst/>
          </a:prstGeom>
          <a:noFill/>
          <a:ln>
            <a:noFill/>
          </a:ln>
        </p:spPr>
      </p:pic>
      <p:pic>
        <p:nvPicPr>
          <p:cNvPr id="509" name="Google Shape;509;p48"/>
          <p:cNvPicPr preferRelativeResize="0"/>
          <p:nvPr/>
        </p:nvPicPr>
        <p:blipFill>
          <a:blip r:embed="rId10">
            <a:alphaModFix/>
          </a:blip>
          <a:stretch>
            <a:fillRect/>
          </a:stretch>
        </p:blipFill>
        <p:spPr>
          <a:xfrm>
            <a:off x="4876812" y="2286313"/>
            <a:ext cx="2178977" cy="2456436"/>
          </a:xfrm>
          <a:prstGeom prst="rect">
            <a:avLst/>
          </a:prstGeom>
          <a:noFill/>
          <a:ln>
            <a:noFill/>
          </a:ln>
        </p:spPr>
      </p:pic>
      <p:pic>
        <p:nvPicPr>
          <p:cNvPr id="510" name="Google Shape;510;p48"/>
          <p:cNvPicPr preferRelativeResize="0"/>
          <p:nvPr/>
        </p:nvPicPr>
        <p:blipFill>
          <a:blip r:embed="rId11">
            <a:alphaModFix/>
          </a:blip>
          <a:stretch>
            <a:fillRect/>
          </a:stretch>
        </p:blipFill>
        <p:spPr>
          <a:xfrm>
            <a:off x="5717748" y="441601"/>
            <a:ext cx="2231402" cy="2525982"/>
          </a:xfrm>
          <a:prstGeom prst="rect">
            <a:avLst/>
          </a:prstGeom>
          <a:noFill/>
          <a:ln>
            <a:noFill/>
          </a:ln>
        </p:spPr>
      </p:pic>
      <p:pic>
        <p:nvPicPr>
          <p:cNvPr id="511" name="Google Shape;511;p48"/>
          <p:cNvPicPr preferRelativeResize="0"/>
          <p:nvPr/>
        </p:nvPicPr>
        <p:blipFill>
          <a:blip r:embed="rId12">
            <a:alphaModFix/>
          </a:blip>
          <a:stretch>
            <a:fillRect/>
          </a:stretch>
        </p:blipFill>
        <p:spPr>
          <a:xfrm>
            <a:off x="6400485" y="2286313"/>
            <a:ext cx="2142943" cy="2456438"/>
          </a:xfrm>
          <a:prstGeom prst="rect">
            <a:avLst/>
          </a:prstGeom>
          <a:noFill/>
          <a:ln>
            <a:noFill/>
          </a:ln>
        </p:spPr>
      </p:pic>
      <p:pic>
        <p:nvPicPr>
          <p:cNvPr id="512" name="Google Shape;512;p48"/>
          <p:cNvPicPr preferRelativeResize="0"/>
          <p:nvPr/>
        </p:nvPicPr>
        <p:blipFill>
          <a:blip r:embed="rId13">
            <a:alphaModFix/>
          </a:blip>
          <a:stretch>
            <a:fillRect/>
          </a:stretch>
        </p:blipFill>
        <p:spPr>
          <a:xfrm>
            <a:off x="6896275" y="853965"/>
            <a:ext cx="2179001" cy="2424260"/>
          </a:xfrm>
          <a:prstGeom prst="rect">
            <a:avLst/>
          </a:prstGeom>
          <a:noFill/>
          <a:ln>
            <a:noFill/>
          </a:ln>
        </p:spPr>
      </p:pic>
      <p:pic>
        <p:nvPicPr>
          <p:cNvPr id="513" name="Google Shape;513;p48"/>
          <p:cNvPicPr preferRelativeResize="0"/>
          <p:nvPr/>
        </p:nvPicPr>
        <p:blipFill>
          <a:blip r:embed="rId14">
            <a:alphaModFix/>
          </a:blip>
          <a:stretch>
            <a:fillRect/>
          </a:stretch>
        </p:blipFill>
        <p:spPr>
          <a:xfrm>
            <a:off x="7511150" y="2286325"/>
            <a:ext cx="1564125" cy="1471650"/>
          </a:xfrm>
          <a:prstGeom prst="rect">
            <a:avLst/>
          </a:prstGeom>
          <a:noFill/>
          <a:ln>
            <a:noFill/>
          </a:ln>
        </p:spPr>
      </p:pic>
      <p:pic>
        <p:nvPicPr>
          <p:cNvPr id="514" name="Google Shape;514;p48"/>
          <p:cNvPicPr preferRelativeResize="0"/>
          <p:nvPr/>
        </p:nvPicPr>
        <p:blipFill>
          <a:blip r:embed="rId15">
            <a:alphaModFix/>
          </a:blip>
          <a:stretch>
            <a:fillRect/>
          </a:stretch>
        </p:blipFill>
        <p:spPr>
          <a:xfrm>
            <a:off x="2242458" y="3526625"/>
            <a:ext cx="1201099" cy="1255776"/>
          </a:xfrm>
          <a:prstGeom prst="rect">
            <a:avLst/>
          </a:prstGeom>
          <a:noFill/>
          <a:ln>
            <a:noFill/>
          </a:ln>
        </p:spPr>
      </p:pic>
      <p:pic>
        <p:nvPicPr>
          <p:cNvPr id="515" name="Google Shape;515;p48"/>
          <p:cNvPicPr preferRelativeResize="0"/>
          <p:nvPr/>
        </p:nvPicPr>
        <p:blipFill>
          <a:blip r:embed="rId16">
            <a:alphaModFix/>
          </a:blip>
          <a:stretch>
            <a:fillRect/>
          </a:stretch>
        </p:blipFill>
        <p:spPr>
          <a:xfrm>
            <a:off x="8232126" y="3344600"/>
            <a:ext cx="680005" cy="671400"/>
          </a:xfrm>
          <a:prstGeom prst="rect">
            <a:avLst/>
          </a:prstGeom>
          <a:noFill/>
          <a:ln>
            <a:noFill/>
          </a:ln>
        </p:spPr>
      </p:pic>
      <p:pic>
        <p:nvPicPr>
          <p:cNvPr id="516" name="Google Shape;516;p48"/>
          <p:cNvPicPr preferRelativeResize="0"/>
          <p:nvPr/>
        </p:nvPicPr>
        <p:blipFill>
          <a:blip r:embed="rId17">
            <a:alphaModFix/>
          </a:blip>
          <a:stretch>
            <a:fillRect/>
          </a:stretch>
        </p:blipFill>
        <p:spPr>
          <a:xfrm>
            <a:off x="7453946" y="160500"/>
            <a:ext cx="822674" cy="772250"/>
          </a:xfrm>
          <a:prstGeom prst="rect">
            <a:avLst/>
          </a:prstGeom>
          <a:noFill/>
          <a:ln>
            <a:noFill/>
          </a:ln>
        </p:spPr>
      </p:pic>
      <p:pic>
        <p:nvPicPr>
          <p:cNvPr id="517" name="Google Shape;517;p48"/>
          <p:cNvPicPr preferRelativeResize="0"/>
          <p:nvPr/>
        </p:nvPicPr>
        <p:blipFill rotWithShape="1">
          <a:blip r:embed="rId18">
            <a:alphaModFix/>
          </a:blip>
          <a:srcRect b="0" l="25345" r="0" t="0"/>
          <a:stretch/>
        </p:blipFill>
        <p:spPr>
          <a:xfrm>
            <a:off x="-2" y="-80250"/>
            <a:ext cx="1222650" cy="1570175"/>
          </a:xfrm>
          <a:prstGeom prst="rect">
            <a:avLst/>
          </a:prstGeom>
          <a:noFill/>
          <a:ln>
            <a:noFill/>
          </a:ln>
        </p:spPr>
      </p:pic>
      <p:pic>
        <p:nvPicPr>
          <p:cNvPr id="518" name="Google Shape;518;p48"/>
          <p:cNvPicPr preferRelativeResize="0"/>
          <p:nvPr/>
        </p:nvPicPr>
        <p:blipFill rotWithShape="1">
          <a:blip r:embed="rId1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4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24" name="Google Shape;524;p49"/>
          <p:cNvPicPr preferRelativeResize="0"/>
          <p:nvPr/>
        </p:nvPicPr>
        <p:blipFill>
          <a:blip r:embed="rId4">
            <a:alphaModFix/>
          </a:blip>
          <a:stretch>
            <a:fillRect/>
          </a:stretch>
        </p:blipFill>
        <p:spPr>
          <a:xfrm>
            <a:off x="360850" y="306913"/>
            <a:ext cx="8510776" cy="4529675"/>
          </a:xfrm>
          <a:prstGeom prst="rect">
            <a:avLst/>
          </a:prstGeom>
          <a:noFill/>
          <a:ln>
            <a:noFill/>
          </a:ln>
        </p:spPr>
      </p:pic>
      <p:sp>
        <p:nvSpPr>
          <p:cNvPr id="525" name="Google Shape;525;p49"/>
          <p:cNvSpPr txBox="1"/>
          <p:nvPr/>
        </p:nvSpPr>
        <p:spPr>
          <a:xfrm>
            <a:off x="1855031" y="1321013"/>
            <a:ext cx="7341300" cy="1461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500"/>
          </a:p>
        </p:txBody>
      </p:sp>
      <p:sp>
        <p:nvSpPr>
          <p:cNvPr id="526" name="Google Shape;526;p49"/>
          <p:cNvSpPr txBox="1"/>
          <p:nvPr/>
        </p:nvSpPr>
        <p:spPr>
          <a:xfrm>
            <a:off x="491869" y="708750"/>
            <a:ext cx="7341300" cy="21627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t/>
            </a:r>
            <a:endParaRPr sz="3000">
              <a:solidFill>
                <a:srgbClr val="00FF00"/>
              </a:solidFill>
            </a:endParaRPr>
          </a:p>
          <a:p>
            <a:pPr indent="0" lvl="0" marL="177800" rtl="0" algn="l">
              <a:spcBef>
                <a:spcPts val="0"/>
              </a:spcBef>
              <a:spcAft>
                <a:spcPts val="0"/>
              </a:spcAft>
              <a:buNone/>
            </a:pPr>
            <a:r>
              <a:rPr lang="en" sz="3000">
                <a:solidFill>
                  <a:srgbClr val="00FF00"/>
                </a:solidFill>
              </a:rPr>
              <a:t> </a:t>
            </a:r>
            <a:endParaRPr sz="3000">
              <a:solidFill>
                <a:srgbClr val="00FF00"/>
              </a:solidFill>
            </a:endParaRPr>
          </a:p>
          <a:p>
            <a:pPr indent="0" lvl="0" marL="177800" rtl="0" algn="l">
              <a:spcBef>
                <a:spcPts val="0"/>
              </a:spcBef>
              <a:spcAft>
                <a:spcPts val="0"/>
              </a:spcAft>
              <a:buNone/>
            </a:pPr>
            <a:r>
              <a:t/>
            </a:r>
            <a:endParaRPr sz="3000">
              <a:solidFill>
                <a:srgbClr val="00FF00"/>
              </a:solidFill>
            </a:endParaRPr>
          </a:p>
          <a:p>
            <a:pPr indent="0" lvl="0" marL="0" rtl="0" algn="l">
              <a:spcBef>
                <a:spcPts val="0"/>
              </a:spcBef>
              <a:spcAft>
                <a:spcPts val="0"/>
              </a:spcAft>
              <a:buNone/>
            </a:pPr>
            <a:r>
              <a:t/>
            </a:r>
            <a:endParaRPr sz="2300">
              <a:solidFill>
                <a:srgbClr val="39C387"/>
              </a:solidFill>
            </a:endParaRPr>
          </a:p>
          <a:p>
            <a:pPr indent="0" lvl="0" marL="0" rtl="0" algn="l">
              <a:spcBef>
                <a:spcPts val="0"/>
              </a:spcBef>
              <a:spcAft>
                <a:spcPts val="0"/>
              </a:spcAft>
              <a:buNone/>
            </a:pPr>
            <a:r>
              <a:t/>
            </a:r>
            <a:endParaRPr sz="2300">
              <a:solidFill>
                <a:srgbClr val="39C387"/>
              </a:solidFill>
            </a:endParaRPr>
          </a:p>
        </p:txBody>
      </p:sp>
      <p:grpSp>
        <p:nvGrpSpPr>
          <p:cNvPr id="527" name="Google Shape;527;p49"/>
          <p:cNvGrpSpPr/>
          <p:nvPr/>
        </p:nvGrpSpPr>
        <p:grpSpPr>
          <a:xfrm>
            <a:off x="1787038" y="543725"/>
            <a:ext cx="5658399" cy="2614425"/>
            <a:chOff x="1764825" y="605375"/>
            <a:chExt cx="5658399" cy="2614425"/>
          </a:xfrm>
        </p:grpSpPr>
        <p:pic>
          <p:nvPicPr>
            <p:cNvPr id="528" name="Google Shape;528;p49"/>
            <p:cNvPicPr preferRelativeResize="0"/>
            <p:nvPr/>
          </p:nvPicPr>
          <p:blipFill>
            <a:blip r:embed="rId5">
              <a:alphaModFix/>
            </a:blip>
            <a:stretch>
              <a:fillRect/>
            </a:stretch>
          </p:blipFill>
          <p:spPr>
            <a:xfrm>
              <a:off x="1764825" y="605375"/>
              <a:ext cx="5658399" cy="2614425"/>
            </a:xfrm>
            <a:prstGeom prst="rect">
              <a:avLst/>
            </a:prstGeom>
            <a:noFill/>
            <a:ln>
              <a:noFill/>
            </a:ln>
          </p:spPr>
        </p:pic>
        <p:pic>
          <p:nvPicPr>
            <p:cNvPr id="529" name="Google Shape;529;p49"/>
            <p:cNvPicPr preferRelativeResize="0"/>
            <p:nvPr/>
          </p:nvPicPr>
          <p:blipFill>
            <a:blip r:embed="rId6">
              <a:alphaModFix/>
            </a:blip>
            <a:stretch>
              <a:fillRect/>
            </a:stretch>
          </p:blipFill>
          <p:spPr>
            <a:xfrm>
              <a:off x="2645200" y="1098487"/>
              <a:ext cx="1193168" cy="1628225"/>
            </a:xfrm>
            <a:prstGeom prst="rect">
              <a:avLst/>
            </a:prstGeom>
            <a:noFill/>
            <a:ln>
              <a:noFill/>
            </a:ln>
          </p:spPr>
        </p:pic>
        <p:sp>
          <p:nvSpPr>
            <p:cNvPr id="530" name="Google Shape;530;p49"/>
            <p:cNvSpPr txBox="1"/>
            <p:nvPr/>
          </p:nvSpPr>
          <p:spPr>
            <a:xfrm>
              <a:off x="3893537" y="1243301"/>
              <a:ext cx="30603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Red Hat Display Black"/>
                  <a:ea typeface="Red Hat Display Black"/>
                  <a:cs typeface="Red Hat Display Black"/>
                  <a:sym typeface="Red Hat Display Black"/>
                </a:rPr>
                <a:t>Praise</a:t>
              </a:r>
              <a:endParaRPr sz="6000">
                <a:solidFill>
                  <a:schemeClr val="dk1"/>
                </a:solidFill>
                <a:latin typeface="Red Hat Display Black"/>
                <a:ea typeface="Red Hat Display Black"/>
                <a:cs typeface="Red Hat Display Black"/>
                <a:sym typeface="Red Hat Display Black"/>
              </a:endParaRPr>
            </a:p>
          </p:txBody>
        </p:sp>
      </p:grpSp>
      <p:sp>
        <p:nvSpPr>
          <p:cNvPr id="531" name="Google Shape;531;p49"/>
          <p:cNvSpPr txBox="1"/>
          <p:nvPr/>
        </p:nvSpPr>
        <p:spPr>
          <a:xfrm>
            <a:off x="1723700" y="3219125"/>
            <a:ext cx="53559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Red Hat Display Black"/>
                <a:ea typeface="Red Hat Display Black"/>
                <a:cs typeface="Red Hat Display Black"/>
                <a:sym typeface="Red Hat Display Black"/>
              </a:rPr>
              <a:t>Acknowledge and reward community contributions, and build a culture of giving and gratitude.</a:t>
            </a:r>
            <a:endParaRPr sz="2400">
              <a:solidFill>
                <a:schemeClr val="dk1"/>
              </a:solidFill>
              <a:latin typeface="Red Hat Display Black"/>
              <a:ea typeface="Red Hat Display Black"/>
              <a:cs typeface="Red Hat Display Black"/>
              <a:sym typeface="Red Hat Display Black"/>
            </a:endParaRPr>
          </a:p>
        </p:txBody>
      </p:sp>
      <p:pic>
        <p:nvPicPr>
          <p:cNvPr id="532" name="Google Shape;532;p49"/>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50"/>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538" name="Google Shape;538;p50"/>
          <p:cNvGrpSpPr/>
          <p:nvPr/>
        </p:nvGrpSpPr>
        <p:grpSpPr>
          <a:xfrm>
            <a:off x="8330688" y="10995400"/>
            <a:ext cx="7722611" cy="1173600"/>
            <a:chOff x="7543488" y="11065850"/>
            <a:chExt cx="7722611" cy="1173600"/>
          </a:xfrm>
        </p:grpSpPr>
        <p:sp>
          <p:nvSpPr>
            <p:cNvPr id="539" name="Google Shape;539;p5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40" name="Google Shape;540;p50"/>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541" name="Google Shape;541;p50"/>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542" name="Google Shape;542;p50"/>
          <p:cNvPicPr preferRelativeResize="0"/>
          <p:nvPr/>
        </p:nvPicPr>
        <p:blipFill>
          <a:blip r:embed="rId6">
            <a:alphaModFix/>
          </a:blip>
          <a:stretch>
            <a:fillRect/>
          </a:stretch>
        </p:blipFill>
        <p:spPr>
          <a:xfrm>
            <a:off x="2847875" y="68225"/>
            <a:ext cx="5861550" cy="5011502"/>
          </a:xfrm>
          <a:prstGeom prst="rect">
            <a:avLst/>
          </a:prstGeom>
          <a:noFill/>
          <a:ln>
            <a:noFill/>
          </a:ln>
        </p:spPr>
      </p:pic>
      <p:sp>
        <p:nvSpPr>
          <p:cNvPr id="543" name="Google Shape;543;p50"/>
          <p:cNvSpPr txBox="1"/>
          <p:nvPr/>
        </p:nvSpPr>
        <p:spPr>
          <a:xfrm>
            <a:off x="503875" y="2638350"/>
            <a:ext cx="2763600" cy="680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Gurves</a:t>
            </a:r>
            <a:endParaRPr sz="4600">
              <a:solidFill>
                <a:schemeClr val="dk1"/>
              </a:solidFill>
              <a:latin typeface="Red Hat Display Black"/>
              <a:ea typeface="Red Hat Display Black"/>
              <a:cs typeface="Red Hat Display Black"/>
              <a:sym typeface="Red Hat Display Black"/>
            </a:endParaRPr>
          </a:p>
        </p:txBody>
      </p:sp>
      <p:pic>
        <p:nvPicPr>
          <p:cNvPr id="544" name="Google Shape;544;p50"/>
          <p:cNvPicPr preferRelativeResize="0"/>
          <p:nvPr/>
        </p:nvPicPr>
        <p:blipFill>
          <a:blip r:embed="rId7">
            <a:alphaModFix/>
          </a:blip>
          <a:stretch>
            <a:fillRect/>
          </a:stretch>
        </p:blipFill>
        <p:spPr>
          <a:xfrm>
            <a:off x="266053" y="3117800"/>
            <a:ext cx="1788100" cy="671375"/>
          </a:xfrm>
          <a:prstGeom prst="rect">
            <a:avLst/>
          </a:prstGeom>
          <a:noFill/>
          <a:ln>
            <a:noFill/>
          </a:ln>
        </p:spPr>
      </p:pic>
      <p:pic>
        <p:nvPicPr>
          <p:cNvPr id="545" name="Google Shape;545;p50"/>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551" name="Google Shape;551;p51"/>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552" name="Google Shape;552;p51"/>
          <p:cNvSpPr txBox="1"/>
          <p:nvPr/>
        </p:nvSpPr>
        <p:spPr>
          <a:xfrm>
            <a:off x="754375"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Gurves are Only Given to the Best!</a:t>
            </a:r>
            <a:endParaRPr b="1" sz="3100">
              <a:solidFill>
                <a:srgbClr val="FED670"/>
              </a:solidFill>
              <a:latin typeface="Red Hat Display"/>
              <a:ea typeface="Red Hat Display"/>
              <a:cs typeface="Red Hat Display"/>
              <a:sym typeface="Red Hat Display"/>
            </a:endParaRPr>
          </a:p>
        </p:txBody>
      </p:sp>
      <p:sp>
        <p:nvSpPr>
          <p:cNvPr id="553" name="Google Shape;553;p51"/>
          <p:cNvSpPr txBox="1"/>
          <p:nvPr/>
        </p:nvSpPr>
        <p:spPr>
          <a:xfrm>
            <a:off x="379900" y="2054075"/>
            <a:ext cx="5365500" cy="314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GIVpower becomes seed collateral.</a:t>
            </a:r>
            <a:r>
              <a:rPr lang="en" sz="1300">
                <a:solidFill>
                  <a:schemeClr val="lt1"/>
                </a:solidFill>
                <a:latin typeface="Red Hat Display"/>
                <a:ea typeface="Red Hat Display"/>
                <a:cs typeface="Red Hat Display"/>
                <a:sym typeface="Red Hat Display"/>
              </a:rPr>
              <a:t> The GIV locked behind the project can collateralize the issuance of a new token for the project via a Giveth bonding curve aka Gurve. These 1st supporters get discounted PROJ.</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Hatch as a Series A.</a:t>
            </a:r>
            <a:r>
              <a:rPr lang="en" sz="1300">
                <a:solidFill>
                  <a:schemeClr val="lt1"/>
                </a:solidFill>
                <a:latin typeface="Red Hat Display"/>
                <a:ea typeface="Red Hat Display"/>
                <a:cs typeface="Red Hat Display"/>
                <a:sym typeface="Red Hat Display"/>
              </a:rPr>
              <a:t> Additional capital for a project’s DAO can be raised right before launch. All </a:t>
            </a:r>
            <a:r>
              <a:rPr lang="en" sz="1300">
                <a:solidFill>
                  <a:schemeClr val="lt1"/>
                </a:solidFill>
                <a:latin typeface="Red Hat Display"/>
                <a:ea typeface="Red Hat Display"/>
                <a:cs typeface="Red Hat Display"/>
                <a:sym typeface="Red Hat Display"/>
              </a:rPr>
              <a:t>$PROJ issued</a:t>
            </a:r>
            <a:r>
              <a:rPr lang="en" sz="1300">
                <a:solidFill>
                  <a:schemeClr val="lt1"/>
                </a:solidFill>
                <a:latin typeface="Red Hat Display"/>
                <a:ea typeface="Red Hat Display"/>
                <a:cs typeface="Red Hat Display"/>
                <a:sym typeface="Red Hat Display"/>
              </a:rPr>
              <a:t> at launch will be locked.</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$PROJ distributed fairly. </a:t>
            </a:r>
            <a:r>
              <a:rPr lang="en" sz="1300">
                <a:solidFill>
                  <a:schemeClr val="lt1"/>
                </a:solidFill>
                <a:latin typeface="Red Hat Display"/>
                <a:ea typeface="Red Hat Display"/>
                <a:cs typeface="Red Hat Display"/>
                <a:sym typeface="Red Hat Display"/>
              </a:rPr>
              <a:t>The community supporting the project as a nonprofit has earned reputation</a:t>
            </a:r>
            <a:r>
              <a:rPr lang="en" sz="1300">
                <a:solidFill>
                  <a:schemeClr val="lt1"/>
                </a:solidFill>
                <a:latin typeface="Red Hat Display"/>
                <a:ea typeface="Red Hat Display"/>
                <a:cs typeface="Red Hat Display"/>
                <a:sym typeface="Red Hat Display"/>
              </a:rPr>
              <a:t> tokens and will  be given locked </a:t>
            </a:r>
            <a:r>
              <a:rPr lang="en" sz="1300">
                <a:solidFill>
                  <a:schemeClr val="lt1"/>
                </a:solidFill>
                <a:latin typeface="Red Hat Display"/>
                <a:ea typeface="Red Hat Display"/>
                <a:cs typeface="Red Hat Display"/>
                <a:sym typeface="Red Hat Display"/>
              </a:rPr>
              <a:t>$PROJ</a:t>
            </a:r>
            <a:r>
              <a:rPr lang="en" sz="1300">
                <a:solidFill>
                  <a:schemeClr val="lt1"/>
                </a:solidFill>
                <a:latin typeface="Red Hat Display"/>
                <a:ea typeface="Red Hat Display"/>
                <a:cs typeface="Red Hat Display"/>
                <a:sym typeface="Red Hat Display"/>
              </a:rPr>
              <a:t>. Labor, expertise and capital all have upside and shared success.</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Clr>
                <a:schemeClr val="dk1"/>
              </a:buClr>
              <a:buSzPts val="1100"/>
              <a:buFont typeface="Arial"/>
              <a:buNone/>
            </a:pPr>
            <a:r>
              <a:rPr b="1" lang="en" sz="1300">
                <a:solidFill>
                  <a:srgbClr val="FED670"/>
                </a:solidFill>
                <a:latin typeface="Red Hat Display"/>
                <a:ea typeface="Red Hat Display"/>
                <a:cs typeface="Red Hat Display"/>
                <a:sym typeface="Red Hat Display"/>
              </a:rPr>
              <a:t>Continuous Series B. </a:t>
            </a:r>
            <a:r>
              <a:rPr lang="en" sz="1300">
                <a:solidFill>
                  <a:schemeClr val="lt1"/>
                </a:solidFill>
                <a:latin typeface="Red Hat Display"/>
                <a:ea typeface="Red Hat Display"/>
                <a:cs typeface="Red Hat Display"/>
                <a:sym typeface="Red Hat Display"/>
              </a:rPr>
              <a:t>Anyone can now invest into the DAO by sending GIV to the Gurve to issue liquid PROJ, raising the price of PROJ.</a:t>
            </a:r>
            <a:endParaRPr sz="1300">
              <a:solidFill>
                <a:schemeClr val="lt1"/>
              </a:solidFill>
              <a:latin typeface="Red Hat Display"/>
              <a:ea typeface="Red Hat Display"/>
              <a:cs typeface="Red Hat Display"/>
              <a:sym typeface="Red Hat Display"/>
            </a:endParaRPr>
          </a:p>
        </p:txBody>
      </p:sp>
      <p:pic>
        <p:nvPicPr>
          <p:cNvPr id="554" name="Google Shape;554;p51"/>
          <p:cNvPicPr preferRelativeResize="0"/>
          <p:nvPr/>
        </p:nvPicPr>
        <p:blipFill>
          <a:blip r:embed="rId5">
            <a:alphaModFix/>
          </a:blip>
          <a:stretch>
            <a:fillRect/>
          </a:stretch>
        </p:blipFill>
        <p:spPr>
          <a:xfrm rot="10800000">
            <a:off x="7748523" y="-21"/>
            <a:ext cx="1391502" cy="1955250"/>
          </a:xfrm>
          <a:prstGeom prst="rect">
            <a:avLst/>
          </a:prstGeom>
          <a:noFill/>
          <a:ln>
            <a:noFill/>
          </a:ln>
        </p:spPr>
      </p:pic>
      <p:sp>
        <p:nvSpPr>
          <p:cNvPr id="555" name="Google Shape;555;p51"/>
          <p:cNvSpPr txBox="1"/>
          <p:nvPr/>
        </p:nvSpPr>
        <p:spPr>
          <a:xfrm>
            <a:off x="379900" y="978875"/>
            <a:ext cx="83136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Red Hat Display"/>
                <a:ea typeface="Red Hat Display"/>
                <a:cs typeface="Red Hat Display"/>
                <a:sym typeface="Red Hat Display"/>
              </a:rPr>
              <a:t>The projects with the most GIV locked behind them will be supported in DAOifying their project, first with a </a:t>
            </a:r>
            <a:r>
              <a:rPr lang="en" sz="1300">
                <a:solidFill>
                  <a:schemeClr val="lt1"/>
                </a:solidFill>
                <a:latin typeface="Red Hat Display"/>
                <a:ea typeface="Red Hat Display"/>
                <a:cs typeface="Red Hat Display"/>
                <a:sym typeface="Red Hat Display"/>
              </a:rPr>
              <a:t>Reputation</a:t>
            </a:r>
            <a:r>
              <a:rPr lang="en" sz="1300">
                <a:solidFill>
                  <a:schemeClr val="lt1"/>
                </a:solidFill>
                <a:latin typeface="Red Hat Display"/>
                <a:ea typeface="Red Hat Display"/>
                <a:cs typeface="Red Hat Display"/>
                <a:sym typeface="Red Hat Display"/>
              </a:rPr>
              <a:t> DAO, governing their donations. When that succeeds, and a strategy for creating demand for a token can be </a:t>
            </a:r>
            <a:r>
              <a:rPr lang="en" sz="1300">
                <a:solidFill>
                  <a:schemeClr val="lt1"/>
                </a:solidFill>
                <a:latin typeface="Red Hat Display"/>
                <a:ea typeface="Red Hat Display"/>
                <a:cs typeface="Red Hat Display"/>
                <a:sym typeface="Red Hat Display"/>
              </a:rPr>
              <a:t>structured,</a:t>
            </a:r>
            <a:r>
              <a:rPr lang="en" sz="1300">
                <a:solidFill>
                  <a:schemeClr val="lt1"/>
                </a:solidFill>
                <a:latin typeface="Red Hat Display"/>
                <a:ea typeface="Red Hat Display"/>
                <a:cs typeface="Red Hat Display"/>
                <a:sym typeface="Red Hat Display"/>
              </a:rPr>
              <a:t> then we will help that project launch a Gurve. This mimics a </a:t>
            </a:r>
            <a:r>
              <a:rPr lang="en" sz="1300">
                <a:solidFill>
                  <a:schemeClr val="lt1"/>
                </a:solidFill>
                <a:latin typeface="Red Hat Display"/>
                <a:ea typeface="Red Hat Display"/>
                <a:cs typeface="Red Hat Display"/>
                <a:sym typeface="Red Hat Display"/>
              </a:rPr>
              <a:t>traditional</a:t>
            </a:r>
            <a:r>
              <a:rPr lang="en" sz="1300">
                <a:solidFill>
                  <a:schemeClr val="lt1"/>
                </a:solidFill>
                <a:latin typeface="Red Hat Display"/>
                <a:ea typeface="Red Hat Display"/>
                <a:cs typeface="Red Hat Display"/>
                <a:sym typeface="Red Hat Display"/>
              </a:rPr>
              <a:t> investment </a:t>
            </a:r>
            <a:r>
              <a:rPr lang="en" sz="1300">
                <a:solidFill>
                  <a:schemeClr val="lt1"/>
                </a:solidFill>
                <a:latin typeface="Red Hat Display"/>
                <a:ea typeface="Red Hat Display"/>
                <a:cs typeface="Red Hat Display"/>
                <a:sym typeface="Red Hat Display"/>
              </a:rPr>
              <a:t>pattern</a:t>
            </a:r>
            <a:r>
              <a:rPr lang="en" sz="1300">
                <a:solidFill>
                  <a:schemeClr val="lt1"/>
                </a:solidFill>
                <a:latin typeface="Red Hat Display"/>
                <a:ea typeface="Red Hat Display"/>
                <a:cs typeface="Red Hat Display"/>
                <a:sym typeface="Red Hat Display"/>
              </a:rPr>
              <a:t> but with advanced token engineering patterns built in, for integrating donations and investments together.</a:t>
            </a:r>
            <a:endParaRPr sz="1500">
              <a:solidFill>
                <a:schemeClr val="lt1"/>
              </a:solidFill>
              <a:latin typeface="Red Hat Display"/>
              <a:ea typeface="Red Hat Display"/>
              <a:cs typeface="Red Hat Display"/>
              <a:sym typeface="Red Hat Display"/>
            </a:endParaRPr>
          </a:p>
        </p:txBody>
      </p:sp>
      <p:pic>
        <p:nvPicPr>
          <p:cNvPr id="556" name="Google Shape;556;p51"/>
          <p:cNvPicPr preferRelativeResize="0"/>
          <p:nvPr/>
        </p:nvPicPr>
        <p:blipFill>
          <a:blip r:embed="rId6">
            <a:alphaModFix/>
          </a:blip>
          <a:stretch>
            <a:fillRect/>
          </a:stretch>
        </p:blipFill>
        <p:spPr>
          <a:xfrm>
            <a:off x="5530368" y="2189325"/>
            <a:ext cx="3587405" cy="30671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2"/>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562" name="Google Shape;562;p52"/>
          <p:cNvPicPr preferRelativeResize="0"/>
          <p:nvPr/>
        </p:nvPicPr>
        <p:blipFill>
          <a:blip r:embed="rId4">
            <a:alphaModFix/>
          </a:blip>
          <a:stretch>
            <a:fillRect/>
          </a:stretch>
        </p:blipFill>
        <p:spPr>
          <a:xfrm>
            <a:off x="9" y="0"/>
            <a:ext cx="2983632" cy="5143501"/>
          </a:xfrm>
          <a:prstGeom prst="rect">
            <a:avLst/>
          </a:prstGeom>
          <a:noFill/>
          <a:ln>
            <a:noFill/>
          </a:ln>
        </p:spPr>
      </p:pic>
      <p:grpSp>
        <p:nvGrpSpPr>
          <p:cNvPr id="563" name="Google Shape;563;p52"/>
          <p:cNvGrpSpPr/>
          <p:nvPr/>
        </p:nvGrpSpPr>
        <p:grpSpPr>
          <a:xfrm>
            <a:off x="8330688" y="10995400"/>
            <a:ext cx="7722611" cy="1173600"/>
            <a:chOff x="7543488" y="11065850"/>
            <a:chExt cx="7722611" cy="1173600"/>
          </a:xfrm>
        </p:grpSpPr>
        <p:sp>
          <p:nvSpPr>
            <p:cNvPr id="564" name="Google Shape;564;p52"/>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65" name="Google Shape;565;p52"/>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566" name="Google Shape;566;p52"/>
          <p:cNvPicPr preferRelativeResize="0"/>
          <p:nvPr/>
        </p:nvPicPr>
        <p:blipFill rotWithShape="1">
          <a:blip r:embed="rId6">
            <a:alphaModFix/>
          </a:blip>
          <a:srcRect b="0" l="30138" r="0" t="0"/>
          <a:stretch/>
        </p:blipFill>
        <p:spPr>
          <a:xfrm>
            <a:off x="0" y="-106250"/>
            <a:ext cx="1086150" cy="1625525"/>
          </a:xfrm>
          <a:prstGeom prst="rect">
            <a:avLst/>
          </a:prstGeom>
          <a:noFill/>
          <a:ln>
            <a:noFill/>
          </a:ln>
        </p:spPr>
      </p:pic>
      <p:pic>
        <p:nvPicPr>
          <p:cNvPr id="567" name="Google Shape;567;p52"/>
          <p:cNvPicPr preferRelativeResize="0"/>
          <p:nvPr/>
        </p:nvPicPr>
        <p:blipFill rotWithShape="1">
          <a:blip r:embed="rId7">
            <a:alphaModFix/>
          </a:blip>
          <a:srcRect b="0" l="0" r="37745" t="0"/>
          <a:stretch/>
        </p:blipFill>
        <p:spPr>
          <a:xfrm>
            <a:off x="8330700" y="569725"/>
            <a:ext cx="813300" cy="1226355"/>
          </a:xfrm>
          <a:prstGeom prst="rect">
            <a:avLst/>
          </a:prstGeom>
          <a:noFill/>
          <a:ln>
            <a:noFill/>
          </a:ln>
        </p:spPr>
      </p:pic>
      <p:pic>
        <p:nvPicPr>
          <p:cNvPr id="568" name="Google Shape;568;p52"/>
          <p:cNvPicPr preferRelativeResize="0"/>
          <p:nvPr/>
        </p:nvPicPr>
        <p:blipFill rotWithShape="1">
          <a:blip r:embed="rId8">
            <a:alphaModFix/>
          </a:blip>
          <a:srcRect b="26492" l="0" r="0" t="0"/>
          <a:stretch/>
        </p:blipFill>
        <p:spPr>
          <a:xfrm>
            <a:off x="5152300" y="4458400"/>
            <a:ext cx="978400" cy="689550"/>
          </a:xfrm>
          <a:prstGeom prst="rect">
            <a:avLst/>
          </a:prstGeom>
          <a:noFill/>
          <a:ln>
            <a:noFill/>
          </a:ln>
        </p:spPr>
      </p:pic>
      <p:pic>
        <p:nvPicPr>
          <p:cNvPr id="569" name="Google Shape;569;p52"/>
          <p:cNvPicPr preferRelativeResize="0"/>
          <p:nvPr/>
        </p:nvPicPr>
        <p:blipFill>
          <a:blip r:embed="rId9">
            <a:alphaModFix/>
          </a:blip>
          <a:stretch>
            <a:fillRect/>
          </a:stretch>
        </p:blipFill>
        <p:spPr>
          <a:xfrm>
            <a:off x="476300" y="458301"/>
            <a:ext cx="8191401" cy="4359700"/>
          </a:xfrm>
          <a:prstGeom prst="rect">
            <a:avLst/>
          </a:prstGeom>
          <a:noFill/>
          <a:ln>
            <a:noFill/>
          </a:ln>
        </p:spPr>
      </p:pic>
      <p:pic>
        <p:nvPicPr>
          <p:cNvPr id="570" name="Google Shape;570;p52"/>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53"/>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576" name="Google Shape;576;p53"/>
          <p:cNvGrpSpPr/>
          <p:nvPr/>
        </p:nvGrpSpPr>
        <p:grpSpPr>
          <a:xfrm>
            <a:off x="8330688" y="10995400"/>
            <a:ext cx="7722611" cy="1173600"/>
            <a:chOff x="7543488" y="11065850"/>
            <a:chExt cx="7722611" cy="1173600"/>
          </a:xfrm>
        </p:grpSpPr>
        <p:sp>
          <p:nvSpPr>
            <p:cNvPr id="577" name="Google Shape;577;p53"/>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78" name="Google Shape;578;p53"/>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579" name="Google Shape;579;p53"/>
          <p:cNvPicPr preferRelativeResize="0"/>
          <p:nvPr/>
        </p:nvPicPr>
        <p:blipFill>
          <a:blip r:embed="rId5">
            <a:alphaModFix/>
          </a:blip>
          <a:stretch>
            <a:fillRect/>
          </a:stretch>
        </p:blipFill>
        <p:spPr>
          <a:xfrm rot="5400000">
            <a:off x="-830412" y="213311"/>
            <a:ext cx="5765048" cy="4104226"/>
          </a:xfrm>
          <a:prstGeom prst="rect">
            <a:avLst/>
          </a:prstGeom>
          <a:noFill/>
          <a:ln>
            <a:noFill/>
          </a:ln>
        </p:spPr>
      </p:pic>
      <p:grpSp>
        <p:nvGrpSpPr>
          <p:cNvPr id="580" name="Google Shape;580;p53"/>
          <p:cNvGrpSpPr/>
          <p:nvPr/>
        </p:nvGrpSpPr>
        <p:grpSpPr>
          <a:xfrm>
            <a:off x="-104547" y="670675"/>
            <a:ext cx="2575122" cy="1045900"/>
            <a:chOff x="577078" y="-41425"/>
            <a:chExt cx="2575122" cy="1045900"/>
          </a:xfrm>
        </p:grpSpPr>
        <p:sp>
          <p:nvSpPr>
            <p:cNvPr id="581" name="Google Shape;581;p53"/>
            <p:cNvSpPr txBox="1"/>
            <p:nvPr/>
          </p:nvSpPr>
          <p:spPr>
            <a:xfrm>
              <a:off x="814900" y="-41425"/>
              <a:ext cx="2337300" cy="6804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0"/>
                </a:spcBef>
                <a:spcAft>
                  <a:spcPts val="0"/>
                </a:spcAft>
                <a:buNone/>
              </a:pPr>
              <a:r>
                <a:rPr lang="en" sz="4600">
                  <a:solidFill>
                    <a:schemeClr val="dk1"/>
                  </a:solidFill>
                  <a:latin typeface="Red Hat Display Black"/>
                  <a:ea typeface="Red Hat Display Black"/>
                  <a:cs typeface="Red Hat Display Black"/>
                  <a:sym typeface="Red Hat Display Black"/>
                </a:rPr>
                <a:t>Gurves</a:t>
              </a:r>
              <a:endParaRPr sz="4600">
                <a:solidFill>
                  <a:schemeClr val="dk1"/>
                </a:solidFill>
                <a:latin typeface="Red Hat Display Black"/>
                <a:ea typeface="Red Hat Display Black"/>
                <a:cs typeface="Red Hat Display Black"/>
                <a:sym typeface="Red Hat Display Black"/>
              </a:endParaRPr>
            </a:p>
          </p:txBody>
        </p:sp>
        <p:pic>
          <p:nvPicPr>
            <p:cNvPr id="582" name="Google Shape;582;p53"/>
            <p:cNvPicPr preferRelativeResize="0"/>
            <p:nvPr/>
          </p:nvPicPr>
          <p:blipFill rotWithShape="1">
            <a:blip r:embed="rId6">
              <a:alphaModFix/>
            </a:blip>
            <a:srcRect b="14429" l="0" r="0" t="-14430"/>
            <a:stretch/>
          </p:blipFill>
          <p:spPr>
            <a:xfrm>
              <a:off x="577078" y="333100"/>
              <a:ext cx="1788100" cy="671375"/>
            </a:xfrm>
            <a:prstGeom prst="rect">
              <a:avLst/>
            </a:prstGeom>
            <a:noFill/>
            <a:ln>
              <a:noFill/>
            </a:ln>
          </p:spPr>
        </p:pic>
      </p:grpSp>
      <p:pic>
        <p:nvPicPr>
          <p:cNvPr id="583" name="Google Shape;583;p53"/>
          <p:cNvPicPr preferRelativeResize="0"/>
          <p:nvPr/>
        </p:nvPicPr>
        <p:blipFill>
          <a:blip r:embed="rId7">
            <a:alphaModFix/>
          </a:blip>
          <a:stretch>
            <a:fillRect/>
          </a:stretch>
        </p:blipFill>
        <p:spPr>
          <a:xfrm>
            <a:off x="2765575" y="175325"/>
            <a:ext cx="6138675" cy="4792851"/>
          </a:xfrm>
          <a:prstGeom prst="rect">
            <a:avLst/>
          </a:prstGeom>
          <a:noFill/>
          <a:ln>
            <a:noFill/>
          </a:ln>
        </p:spPr>
      </p:pic>
      <p:pic>
        <p:nvPicPr>
          <p:cNvPr id="584" name="Google Shape;584;p53"/>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25" name="Google Shape;125;p27"/>
          <p:cNvSpPr txBox="1"/>
          <p:nvPr>
            <p:ph type="title"/>
          </p:nvPr>
        </p:nvSpPr>
        <p:spPr>
          <a:xfrm>
            <a:off x="1171800" y="98400"/>
            <a:ext cx="680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Public Goods Space Is Ripe For Disruption</a:t>
            </a:r>
            <a:endParaRPr b="1" sz="3000">
              <a:solidFill>
                <a:srgbClr val="FED670"/>
              </a:solidFill>
              <a:latin typeface="Red Hat Display"/>
              <a:ea typeface="Red Hat Display"/>
              <a:cs typeface="Red Hat Display"/>
              <a:sym typeface="Red Hat Display"/>
            </a:endParaRPr>
          </a:p>
        </p:txBody>
      </p:sp>
      <p:sp>
        <p:nvSpPr>
          <p:cNvPr id="126" name="Google Shape;126;p27"/>
          <p:cNvSpPr txBox="1"/>
          <p:nvPr/>
        </p:nvSpPr>
        <p:spPr>
          <a:xfrm>
            <a:off x="327100" y="1945800"/>
            <a:ext cx="46968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Red Hat Text"/>
                <a:ea typeface="Red Hat Text"/>
                <a:cs typeface="Red Hat Text"/>
                <a:sym typeface="Red Hat Text"/>
              </a:rPr>
              <a:t>Federal, state, and local governments in just the US spent </a:t>
            </a:r>
            <a:r>
              <a:rPr b="1" lang="en">
                <a:solidFill>
                  <a:schemeClr val="lt1"/>
                </a:solidFill>
                <a:latin typeface="Red Hat Text"/>
                <a:ea typeface="Red Hat Text"/>
                <a:cs typeface="Red Hat Text"/>
                <a:sym typeface="Red Hat Text"/>
              </a:rPr>
              <a:t>$10 TRILLION</a:t>
            </a:r>
            <a:r>
              <a:rPr lang="en">
                <a:solidFill>
                  <a:schemeClr val="lt1"/>
                </a:solidFill>
                <a:latin typeface="Red Hat Text"/>
                <a:ea typeface="Red Hat Text"/>
                <a:cs typeface="Red Hat Text"/>
                <a:sym typeface="Red Hat Text"/>
              </a:rPr>
              <a:t> in 2021</a:t>
            </a:r>
            <a:r>
              <a:rPr lang="en">
                <a:solidFill>
                  <a:schemeClr val="lt1"/>
                </a:solidFill>
                <a:latin typeface="Red Hat Text"/>
                <a:ea typeface="Red Hat Text"/>
                <a:cs typeface="Red Hat Text"/>
                <a:sym typeface="Red Hat Text"/>
              </a:rPr>
              <a:t>,  and this cost is growing every year with no clear solution in sight: </a:t>
            </a:r>
            <a:r>
              <a:rPr b="1" lang="en">
                <a:solidFill>
                  <a:srgbClr val="E1458D"/>
                </a:solidFill>
                <a:latin typeface="Red Hat Text"/>
                <a:ea typeface="Red Hat Text"/>
                <a:cs typeface="Red Hat Text"/>
                <a:sym typeface="Red Hat Text"/>
              </a:rPr>
              <a:t>10x the crypto market cap, not invested, SPENT!</a:t>
            </a:r>
            <a:endParaRPr b="1">
              <a:solidFill>
                <a:srgbClr val="E1458D"/>
              </a:solidFill>
              <a:latin typeface="Red Hat Text"/>
              <a:ea typeface="Red Hat Text"/>
              <a:cs typeface="Red Hat Text"/>
              <a:sym typeface="Red Hat Text"/>
            </a:endParaRPr>
          </a:p>
          <a:p>
            <a:pPr indent="0" lvl="0" marL="0" rtl="0" algn="l">
              <a:lnSpc>
                <a:spcPct val="115000"/>
              </a:lnSpc>
              <a:spcBef>
                <a:spcPts val="1200"/>
              </a:spcBef>
              <a:spcAft>
                <a:spcPts val="0"/>
              </a:spcAft>
              <a:buNone/>
            </a:pPr>
            <a:r>
              <a:rPr lang="en">
                <a:solidFill>
                  <a:schemeClr val="lt1"/>
                </a:solidFill>
                <a:latin typeface="Red Hat Text"/>
                <a:ea typeface="Red Hat Text"/>
                <a:cs typeface="Red Hat Text"/>
                <a:sym typeface="Red Hat Text"/>
              </a:rPr>
              <a:t>US philanthropists donated almost 500B USD in 2020, but our collective needs aren’t being adequately met using these systems. </a:t>
            </a:r>
            <a:endParaRPr>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1200"/>
              </a:spcAft>
              <a:buClr>
                <a:srgbClr val="000000"/>
              </a:buClr>
              <a:buSzPts val="1100"/>
              <a:buFont typeface="Arial"/>
              <a:buNone/>
            </a:pPr>
            <a:r>
              <a:rPr lang="en">
                <a:solidFill>
                  <a:srgbClr val="FED670"/>
                </a:solidFill>
                <a:latin typeface="Red Hat Text"/>
                <a:ea typeface="Red Hat Text"/>
                <a:cs typeface="Red Hat Text"/>
                <a:sym typeface="Red Hat Text"/>
              </a:rPr>
              <a:t>We have the opportunity to disrupt this sector GLOBALLY &amp; Giveth is positioned to lead the way.</a:t>
            </a:r>
            <a:endParaRPr>
              <a:solidFill>
                <a:srgbClr val="FED670"/>
              </a:solidFill>
            </a:endParaRPr>
          </a:p>
        </p:txBody>
      </p:sp>
      <p:pic>
        <p:nvPicPr>
          <p:cNvPr id="127" name="Google Shape;127;p27"/>
          <p:cNvPicPr preferRelativeResize="0"/>
          <p:nvPr/>
        </p:nvPicPr>
        <p:blipFill rotWithShape="1">
          <a:blip r:embed="rId4">
            <a:alphaModFix/>
          </a:blip>
          <a:srcRect b="0" l="0" r="26356" t="0"/>
          <a:stretch/>
        </p:blipFill>
        <p:spPr>
          <a:xfrm>
            <a:off x="7928050" y="428550"/>
            <a:ext cx="1211976" cy="1624900"/>
          </a:xfrm>
          <a:prstGeom prst="rect">
            <a:avLst/>
          </a:prstGeom>
          <a:noFill/>
          <a:ln>
            <a:noFill/>
          </a:ln>
        </p:spPr>
      </p:pic>
      <p:pic>
        <p:nvPicPr>
          <p:cNvPr id="128" name="Google Shape;128;p27"/>
          <p:cNvPicPr preferRelativeResize="0"/>
          <p:nvPr/>
        </p:nvPicPr>
        <p:blipFill>
          <a:blip r:embed="rId5">
            <a:alphaModFix/>
          </a:blip>
          <a:stretch>
            <a:fillRect/>
          </a:stretch>
        </p:blipFill>
        <p:spPr>
          <a:xfrm>
            <a:off x="4933525" y="1434575"/>
            <a:ext cx="4259999" cy="3317720"/>
          </a:xfrm>
          <a:prstGeom prst="rect">
            <a:avLst/>
          </a:prstGeom>
          <a:noFill/>
          <a:ln>
            <a:noFill/>
          </a:ln>
        </p:spPr>
      </p:pic>
      <p:sp>
        <p:nvSpPr>
          <p:cNvPr id="129" name="Google Shape;129;p27"/>
          <p:cNvSpPr txBox="1"/>
          <p:nvPr/>
        </p:nvSpPr>
        <p:spPr>
          <a:xfrm>
            <a:off x="327100" y="1112400"/>
            <a:ext cx="426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700">
                <a:solidFill>
                  <a:schemeClr val="lt1"/>
                </a:solidFill>
                <a:latin typeface="Red Hat Text"/>
                <a:ea typeface="Red Hat Text"/>
                <a:cs typeface="Red Hat Text"/>
                <a:sym typeface="Red Hat Text"/>
              </a:rPr>
              <a:t>Public goods are the most overlooked web3 opportunity. </a:t>
            </a:r>
            <a:endParaRPr b="1" sz="1700">
              <a:solidFill>
                <a:schemeClr val="lt1"/>
              </a:solidFill>
              <a:latin typeface="Red Hat Text"/>
              <a:ea typeface="Red Hat Text"/>
              <a:cs typeface="Red Hat Text"/>
              <a:sym typeface="Red Hat Text"/>
            </a:endParaRPr>
          </a:p>
        </p:txBody>
      </p:sp>
      <p:pic>
        <p:nvPicPr>
          <p:cNvPr id="130" name="Google Shape;130;p27"/>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54"/>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590" name="Google Shape;590;p54"/>
          <p:cNvGrpSpPr/>
          <p:nvPr/>
        </p:nvGrpSpPr>
        <p:grpSpPr>
          <a:xfrm>
            <a:off x="8330688" y="10995400"/>
            <a:ext cx="7722611" cy="1173600"/>
            <a:chOff x="7543488" y="11065850"/>
            <a:chExt cx="7722611" cy="1173600"/>
          </a:xfrm>
        </p:grpSpPr>
        <p:sp>
          <p:nvSpPr>
            <p:cNvPr id="591" name="Google Shape;591;p54"/>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592" name="Google Shape;592;p54"/>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593" name="Google Shape;593;p54"/>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594" name="Google Shape;594;p54"/>
          <p:cNvPicPr preferRelativeResize="0"/>
          <p:nvPr/>
        </p:nvPicPr>
        <p:blipFill rotWithShape="1">
          <a:blip r:embed="rId6">
            <a:alphaModFix/>
          </a:blip>
          <a:srcRect b="0" l="0" r="50673" t="0"/>
          <a:stretch/>
        </p:blipFill>
        <p:spPr>
          <a:xfrm>
            <a:off x="4826601" y="257575"/>
            <a:ext cx="3883351" cy="4628327"/>
          </a:xfrm>
          <a:prstGeom prst="rect">
            <a:avLst/>
          </a:prstGeom>
          <a:noFill/>
          <a:ln>
            <a:noFill/>
          </a:ln>
        </p:spPr>
      </p:pic>
      <p:pic>
        <p:nvPicPr>
          <p:cNvPr id="595" name="Google Shape;595;p54"/>
          <p:cNvPicPr preferRelativeResize="0"/>
          <p:nvPr/>
        </p:nvPicPr>
        <p:blipFill rotWithShape="1">
          <a:blip r:embed="rId6">
            <a:alphaModFix/>
          </a:blip>
          <a:srcRect b="0" l="50298" r="0" t="0"/>
          <a:stretch/>
        </p:blipFill>
        <p:spPr>
          <a:xfrm>
            <a:off x="328270" y="257575"/>
            <a:ext cx="3912924" cy="4628327"/>
          </a:xfrm>
          <a:prstGeom prst="rect">
            <a:avLst/>
          </a:prstGeom>
          <a:noFill/>
          <a:ln>
            <a:noFill/>
          </a:ln>
        </p:spPr>
      </p:pic>
      <p:pic>
        <p:nvPicPr>
          <p:cNvPr id="596" name="Google Shape;596;p54"/>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55"/>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602" name="Google Shape;602;p55"/>
          <p:cNvGrpSpPr/>
          <p:nvPr/>
        </p:nvGrpSpPr>
        <p:grpSpPr>
          <a:xfrm>
            <a:off x="8330688" y="10995400"/>
            <a:ext cx="7722611" cy="1173600"/>
            <a:chOff x="7543488" y="11065850"/>
            <a:chExt cx="7722611" cy="1173600"/>
          </a:xfrm>
        </p:grpSpPr>
        <p:sp>
          <p:nvSpPr>
            <p:cNvPr id="603" name="Google Shape;603;p55"/>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604" name="Google Shape;604;p55"/>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605" name="Google Shape;605;p55"/>
          <p:cNvPicPr preferRelativeResize="0"/>
          <p:nvPr/>
        </p:nvPicPr>
        <p:blipFill>
          <a:blip r:embed="rId6">
            <a:alphaModFix/>
          </a:blip>
          <a:stretch>
            <a:fillRect/>
          </a:stretch>
        </p:blipFill>
        <p:spPr>
          <a:xfrm rot="5400000">
            <a:off x="-830412" y="213311"/>
            <a:ext cx="5765048" cy="4104226"/>
          </a:xfrm>
          <a:prstGeom prst="rect">
            <a:avLst/>
          </a:prstGeom>
          <a:noFill/>
          <a:ln>
            <a:noFill/>
          </a:ln>
        </p:spPr>
      </p:pic>
      <p:pic>
        <p:nvPicPr>
          <p:cNvPr id="606" name="Google Shape;606;p55"/>
          <p:cNvPicPr preferRelativeResize="0"/>
          <p:nvPr/>
        </p:nvPicPr>
        <p:blipFill>
          <a:blip r:embed="rId7">
            <a:alphaModFix/>
          </a:blip>
          <a:stretch>
            <a:fillRect/>
          </a:stretch>
        </p:blipFill>
        <p:spPr>
          <a:xfrm>
            <a:off x="0" y="432602"/>
            <a:ext cx="9144003" cy="4826497"/>
          </a:xfrm>
          <a:prstGeom prst="rect">
            <a:avLst/>
          </a:prstGeom>
          <a:noFill/>
          <a:ln>
            <a:noFill/>
          </a:ln>
        </p:spPr>
      </p:pic>
      <p:sp>
        <p:nvSpPr>
          <p:cNvPr id="607" name="Google Shape;607;p55"/>
          <p:cNvSpPr txBox="1"/>
          <p:nvPr/>
        </p:nvSpPr>
        <p:spPr>
          <a:xfrm>
            <a:off x="4104225" y="148650"/>
            <a:ext cx="66660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ED670"/>
                </a:solidFill>
                <a:latin typeface="Red Hat Display Black"/>
                <a:ea typeface="Red Hat Display Black"/>
                <a:cs typeface="Red Hat Display Black"/>
                <a:sym typeface="Red Hat Display Black"/>
              </a:rPr>
              <a:t>Gurves</a:t>
            </a:r>
            <a:br>
              <a:rPr lang="en" sz="2400">
                <a:solidFill>
                  <a:srgbClr val="FED670"/>
                </a:solidFill>
                <a:latin typeface="Red Hat Display Black"/>
                <a:ea typeface="Red Hat Display Black"/>
                <a:cs typeface="Red Hat Display Black"/>
                <a:sym typeface="Red Hat Display Black"/>
              </a:rPr>
            </a:br>
            <a:r>
              <a:rPr lang="en" sz="2400">
                <a:solidFill>
                  <a:schemeClr val="dk1"/>
                </a:solidFill>
                <a:latin typeface="Red Hat Display Black"/>
                <a:ea typeface="Red Hat Display Black"/>
                <a:cs typeface="Red Hat Display Black"/>
                <a:sym typeface="Red Hat Display Black"/>
              </a:rPr>
              <a:t>The Future of Giving is</a:t>
            </a:r>
            <a:r>
              <a:rPr lang="en" sz="2400">
                <a:solidFill>
                  <a:schemeClr val="dk1"/>
                </a:solidFill>
                <a:latin typeface="Red Hat Display Black"/>
                <a:ea typeface="Red Hat Display Black"/>
                <a:cs typeface="Red Hat Display Black"/>
                <a:sym typeface="Red Hat Display Black"/>
              </a:rPr>
              <a:t> Investing</a:t>
            </a:r>
            <a:endParaRPr sz="2400">
              <a:solidFill>
                <a:schemeClr val="dk1"/>
              </a:solidFill>
              <a:latin typeface="Red Hat Display Black"/>
              <a:ea typeface="Red Hat Display Black"/>
              <a:cs typeface="Red Hat Display Black"/>
              <a:sym typeface="Red Hat Display Black"/>
            </a:endParaRPr>
          </a:p>
        </p:txBody>
      </p:sp>
      <p:sp>
        <p:nvSpPr>
          <p:cNvPr id="608" name="Google Shape;608;p55"/>
          <p:cNvSpPr txBox="1"/>
          <p:nvPr/>
        </p:nvSpPr>
        <p:spPr>
          <a:xfrm>
            <a:off x="1429650" y="757450"/>
            <a:ext cx="2448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370EC3"/>
                </a:solidFill>
                <a:latin typeface="Red Hat Display"/>
                <a:ea typeface="Red Hat Display"/>
                <a:cs typeface="Red Hat Display"/>
                <a:sym typeface="Red Hat Display"/>
              </a:rPr>
              <a:t>Gurves</a:t>
            </a:r>
            <a:r>
              <a:rPr lang="en" sz="1200">
                <a:solidFill>
                  <a:srgbClr val="370EC3"/>
                </a:solidFill>
                <a:latin typeface="Red Hat Display"/>
                <a:ea typeface="Red Hat Display"/>
                <a:cs typeface="Red Hat Display"/>
                <a:sym typeface="Red Hat Display"/>
              </a:rPr>
              <a:t> will transform Giveth from a donation platform into an impact investment platform. Innovators in the nonprofit space will be able to capitalize on their idea and find seed capital on the platform to create their own token, collateralized by GIV. </a:t>
            </a:r>
            <a:endParaRPr sz="1200">
              <a:solidFill>
                <a:srgbClr val="370EC3"/>
              </a:solidFill>
              <a:latin typeface="Red Hat Display"/>
              <a:ea typeface="Red Hat Display"/>
              <a:cs typeface="Red Hat Display"/>
              <a:sym typeface="Red Hat Display"/>
            </a:endParaRPr>
          </a:p>
        </p:txBody>
      </p:sp>
      <p:sp>
        <p:nvSpPr>
          <p:cNvPr id="609" name="Google Shape;609;p55"/>
          <p:cNvSpPr txBox="1"/>
          <p:nvPr/>
        </p:nvSpPr>
        <p:spPr>
          <a:xfrm>
            <a:off x="4733000" y="1550100"/>
            <a:ext cx="3283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0EC3"/>
                </a:solidFill>
                <a:latin typeface="Red Hat Display"/>
                <a:ea typeface="Red Hat Display"/>
                <a:cs typeface="Red Hat Display"/>
                <a:sym typeface="Red Hat Display"/>
              </a:rPr>
              <a:t>Traditional foundations will have an opportunity to diversify their endowments into novel impact investments. There were over $1.7 TRILLION USD in endowments in 2017 in the US alone, and the number has likely grown since then. If only ¼ of a percent of these funds allocated to Impact DAOs on our platform, this would be over $4 billion USD of demand for GIV. </a:t>
            </a:r>
            <a:endParaRPr sz="1200">
              <a:solidFill>
                <a:srgbClr val="370EC3"/>
              </a:solidFill>
              <a:latin typeface="Red Hat Display"/>
              <a:ea typeface="Red Hat Display"/>
              <a:cs typeface="Red Hat Display"/>
              <a:sym typeface="Red Hat Display"/>
            </a:endParaRPr>
          </a:p>
        </p:txBody>
      </p:sp>
      <p:sp>
        <p:nvSpPr>
          <p:cNvPr id="610" name="Google Shape;610;p55"/>
          <p:cNvSpPr txBox="1"/>
          <p:nvPr/>
        </p:nvSpPr>
        <p:spPr>
          <a:xfrm>
            <a:off x="2378000" y="38312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0EC3"/>
                </a:solidFill>
                <a:latin typeface="Red Hat Display"/>
                <a:ea typeface="Red Hat Display"/>
                <a:cs typeface="Red Hat Display"/>
                <a:sym typeface="Red Hat Display"/>
              </a:rPr>
              <a:t>And that is only one</a:t>
            </a:r>
            <a:r>
              <a:rPr lang="en" sz="1200">
                <a:solidFill>
                  <a:srgbClr val="370EC3"/>
                </a:solidFill>
                <a:latin typeface="Red Hat Display"/>
                <a:ea typeface="Red Hat Display"/>
                <a:cs typeface="Red Hat Display"/>
                <a:sym typeface="Red Hat Display"/>
              </a:rPr>
              <a:t> of many potential organizations that would have an opportunity to invest instead of donate in their favorite nonprofit causes.</a:t>
            </a:r>
            <a:endParaRPr sz="1200">
              <a:solidFill>
                <a:srgbClr val="370EC3"/>
              </a:solidFill>
              <a:latin typeface="Red Hat Display"/>
              <a:ea typeface="Red Hat Display"/>
              <a:cs typeface="Red Hat Display"/>
              <a:sym typeface="Red Hat Display"/>
            </a:endParaRPr>
          </a:p>
        </p:txBody>
      </p:sp>
      <p:pic>
        <p:nvPicPr>
          <p:cNvPr id="611" name="Google Shape;611;p55"/>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6"/>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617" name="Google Shape;617;p56"/>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618" name="Google Shape;618;p56"/>
          <p:cNvSpPr txBox="1"/>
          <p:nvPr/>
        </p:nvSpPr>
        <p:spPr>
          <a:xfrm>
            <a:off x="754375"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are raising $3-5 mil USD</a:t>
            </a:r>
            <a:endParaRPr b="1" sz="3100">
              <a:solidFill>
                <a:srgbClr val="FED670"/>
              </a:solidFill>
              <a:latin typeface="Red Hat Display"/>
              <a:ea typeface="Red Hat Display"/>
              <a:cs typeface="Red Hat Display"/>
              <a:sym typeface="Red Hat Display"/>
            </a:endParaRPr>
          </a:p>
        </p:txBody>
      </p:sp>
      <p:sp>
        <p:nvSpPr>
          <p:cNvPr id="619" name="Google Shape;619;p56"/>
          <p:cNvSpPr txBox="1"/>
          <p:nvPr/>
        </p:nvSpPr>
        <p:spPr>
          <a:xfrm>
            <a:off x="669350" y="1934038"/>
            <a:ext cx="3567000" cy="29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Buy GIV</a:t>
            </a:r>
            <a:r>
              <a:rPr lang="en" sz="1300">
                <a:solidFill>
                  <a:schemeClr val="lt1"/>
                </a:solidFill>
                <a:latin typeface="Red Hat Display"/>
                <a:ea typeface="Red Hat Display"/>
                <a:cs typeface="Red Hat Display"/>
                <a:sym typeface="Red Hat Display"/>
              </a:rPr>
              <a:t> at a discounted rate, and stake it with a higher reward in GIVpower while </a:t>
            </a:r>
            <a:r>
              <a:rPr lang="en" sz="1300">
                <a:solidFill>
                  <a:schemeClr val="lt1"/>
                </a:solidFill>
                <a:latin typeface="Red Hat Display"/>
                <a:ea typeface="Red Hat Display"/>
                <a:cs typeface="Red Hat Display"/>
                <a:sym typeface="Red Hat Display"/>
              </a:rPr>
              <a:t>retaining</a:t>
            </a:r>
            <a:r>
              <a:rPr lang="en" sz="1300">
                <a:solidFill>
                  <a:schemeClr val="lt1"/>
                </a:solidFill>
                <a:latin typeface="Red Hat Display"/>
                <a:ea typeface="Red Hat Display"/>
                <a:cs typeface="Red Hat Display"/>
                <a:sym typeface="Red Hat Display"/>
              </a:rPr>
              <a:t> governance.</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Giveth Success Tokens</a:t>
            </a:r>
            <a:r>
              <a:rPr lang="en" sz="1300">
                <a:solidFill>
                  <a:schemeClr val="lt1"/>
                </a:solidFill>
                <a:latin typeface="Red Hat Display"/>
                <a:ea typeface="Red Hat Display"/>
                <a:cs typeface="Red Hat Display"/>
                <a:sym typeface="Red Hat Display"/>
              </a:rPr>
              <a:t> - these are "crypto native convertible debt" which provide extra value to the investor when the token price rises above the strike value. </a:t>
            </a:r>
            <a:r>
              <a:rPr lang="en" sz="1300" u="sng">
                <a:solidFill>
                  <a:schemeClr val="hlink"/>
                </a:solidFill>
                <a:latin typeface="Red Hat Display"/>
                <a:ea typeface="Red Hat Display"/>
                <a:cs typeface="Red Hat Display"/>
                <a:sym typeface="Red Hat Display"/>
                <a:hlinkClick r:id="rId6"/>
              </a:rPr>
              <a:t>Read more.</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b="1" lang="en" sz="1300">
                <a:solidFill>
                  <a:srgbClr val="FED670"/>
                </a:solidFill>
                <a:latin typeface="Red Hat Display"/>
                <a:ea typeface="Red Hat Display"/>
                <a:cs typeface="Red Hat Display"/>
                <a:sym typeface="Red Hat Display"/>
              </a:rPr>
              <a:t>And more </a:t>
            </a:r>
            <a:r>
              <a:rPr lang="en" sz="1300">
                <a:solidFill>
                  <a:schemeClr val="lt1"/>
                </a:solidFill>
                <a:latin typeface="Red Hat Display"/>
                <a:ea typeface="Red Hat Display"/>
                <a:cs typeface="Red Hat Display"/>
                <a:sym typeface="Red Hat Display"/>
              </a:rPr>
              <a:t>- We want to work with YOU to structure this opportunity.  </a:t>
            </a:r>
            <a:r>
              <a:rPr lang="en" sz="1300">
                <a:solidFill>
                  <a:schemeClr val="lt1"/>
                </a:solidFill>
                <a:latin typeface="Red Hat Display"/>
                <a:ea typeface="Red Hat Display"/>
                <a:cs typeface="Red Hat Display"/>
                <a:sym typeface="Red Hat Display"/>
              </a:rPr>
              <a:t>We are builders and need the investment </a:t>
            </a:r>
            <a:r>
              <a:rPr lang="en" sz="1300">
                <a:solidFill>
                  <a:schemeClr val="lt1"/>
                </a:solidFill>
                <a:latin typeface="Red Hat Display"/>
                <a:ea typeface="Red Hat Display"/>
                <a:cs typeface="Red Hat Display"/>
                <a:sym typeface="Red Hat Display"/>
              </a:rPr>
              <a:t>perspective</a:t>
            </a:r>
            <a:r>
              <a:rPr lang="en" sz="1300">
                <a:solidFill>
                  <a:schemeClr val="lt1"/>
                </a:solidFill>
                <a:latin typeface="Red Hat Display"/>
                <a:ea typeface="Red Hat Display"/>
                <a:cs typeface="Red Hat Display"/>
                <a:sym typeface="Red Hat Display"/>
              </a:rPr>
              <a:t> to finalize the structure of the offer. </a:t>
            </a:r>
            <a:endParaRPr sz="1300">
              <a:solidFill>
                <a:schemeClr val="lt1"/>
              </a:solidFill>
              <a:latin typeface="Red Hat Display"/>
              <a:ea typeface="Red Hat Display"/>
              <a:cs typeface="Red Hat Display"/>
              <a:sym typeface="Red Hat Display"/>
            </a:endParaRPr>
          </a:p>
        </p:txBody>
      </p:sp>
      <p:pic>
        <p:nvPicPr>
          <p:cNvPr id="620" name="Google Shape;620;p56"/>
          <p:cNvPicPr preferRelativeResize="0"/>
          <p:nvPr/>
        </p:nvPicPr>
        <p:blipFill>
          <a:blip r:embed="rId7">
            <a:alphaModFix/>
          </a:blip>
          <a:stretch>
            <a:fillRect/>
          </a:stretch>
        </p:blipFill>
        <p:spPr>
          <a:xfrm rot="10800000">
            <a:off x="7748523" y="-21"/>
            <a:ext cx="1391502" cy="1955250"/>
          </a:xfrm>
          <a:prstGeom prst="rect">
            <a:avLst/>
          </a:prstGeom>
          <a:noFill/>
          <a:ln>
            <a:noFill/>
          </a:ln>
        </p:spPr>
      </p:pic>
      <p:sp>
        <p:nvSpPr>
          <p:cNvPr id="621" name="Google Shape;621;p56"/>
          <p:cNvSpPr txBox="1"/>
          <p:nvPr/>
        </p:nvSpPr>
        <p:spPr>
          <a:xfrm>
            <a:off x="669350" y="1046500"/>
            <a:ext cx="3795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Red Hat Display"/>
                <a:ea typeface="Red Hat Display"/>
                <a:cs typeface="Red Hat Display"/>
                <a:sym typeface="Red Hat Display"/>
              </a:rPr>
              <a:t>We are offering a chance to participate in this round soon in the following ways:</a:t>
            </a:r>
            <a:endParaRPr sz="1500">
              <a:solidFill>
                <a:schemeClr val="lt1"/>
              </a:solidFill>
              <a:latin typeface="Red Hat Display"/>
              <a:ea typeface="Red Hat Display"/>
              <a:cs typeface="Red Hat Display"/>
              <a:sym typeface="Red Hat Display"/>
            </a:endParaRPr>
          </a:p>
        </p:txBody>
      </p:sp>
      <p:pic>
        <p:nvPicPr>
          <p:cNvPr id="622" name="Google Shape;622;p56"/>
          <p:cNvPicPr preferRelativeResize="0"/>
          <p:nvPr/>
        </p:nvPicPr>
        <p:blipFill rotWithShape="1">
          <a:blip r:embed="rId8">
            <a:alphaModFix/>
          </a:blip>
          <a:srcRect b="0" l="0" r="0" t="0"/>
          <a:stretch/>
        </p:blipFill>
        <p:spPr>
          <a:xfrm>
            <a:off x="4583238" y="1139433"/>
            <a:ext cx="3340414" cy="36741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8" name="Google Shape;62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9" name="Google Shape;629;p57"/>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630" name="Google Shape;630;p57"/>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631" name="Google Shape;631;p57"/>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632" name="Google Shape;632;p57"/>
          <p:cNvPicPr preferRelativeResize="0"/>
          <p:nvPr/>
        </p:nvPicPr>
        <p:blipFill>
          <a:blip r:embed="rId5">
            <a:alphaModFix/>
          </a:blip>
          <a:stretch>
            <a:fillRect/>
          </a:stretch>
        </p:blipFill>
        <p:spPr>
          <a:xfrm>
            <a:off x="3862600" y="4477950"/>
            <a:ext cx="1145673" cy="365750"/>
          </a:xfrm>
          <a:prstGeom prst="rect">
            <a:avLst/>
          </a:prstGeom>
          <a:noFill/>
          <a:ln>
            <a:noFill/>
          </a:ln>
        </p:spPr>
      </p:pic>
      <p:pic>
        <p:nvPicPr>
          <p:cNvPr id="633" name="Google Shape;633;p57"/>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9" name="Google Shape;639;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0" name="Google Shape;640;p58"/>
          <p:cNvPicPr preferRelativeResize="0"/>
          <p:nvPr/>
        </p:nvPicPr>
        <p:blipFill>
          <a:blip r:embed="rId3">
            <a:alphaModFix/>
          </a:blip>
          <a:stretch>
            <a:fillRect/>
          </a:stretch>
        </p:blipFill>
        <p:spPr>
          <a:xfrm>
            <a:off x="0" y="0"/>
            <a:ext cx="9144003" cy="5147961"/>
          </a:xfrm>
          <a:prstGeom prst="rect">
            <a:avLst/>
          </a:prstGeom>
          <a:noFill/>
          <a:ln>
            <a:noFill/>
          </a:ln>
        </p:spPr>
      </p:pic>
      <p:sp>
        <p:nvSpPr>
          <p:cNvPr id="641" name="Google Shape;641;p58"/>
          <p:cNvSpPr txBox="1"/>
          <p:nvPr/>
        </p:nvSpPr>
        <p:spPr>
          <a:xfrm>
            <a:off x="1060550" y="1775088"/>
            <a:ext cx="5519100" cy="19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GIVeconomy &amp; </a:t>
            </a:r>
            <a:r>
              <a:rPr lang="en" sz="1600">
                <a:solidFill>
                  <a:srgbClr val="FED670"/>
                </a:solidFill>
                <a:latin typeface="Red Hat Display ExtraBold"/>
                <a:ea typeface="Red Hat Display ExtraBold"/>
                <a:cs typeface="Red Hat Display ExtraBold"/>
                <a:sym typeface="Red Hat Display ExtraBold"/>
              </a:rPr>
              <a:t>Token</a:t>
            </a:r>
            <a:r>
              <a:rPr lang="en" sz="1600">
                <a:solidFill>
                  <a:srgbClr val="FED670"/>
                </a:solidFill>
                <a:latin typeface="Red Hat Display ExtraBold"/>
                <a:ea typeface="Red Hat Display ExtraBold"/>
                <a:cs typeface="Red Hat Display ExtraBold"/>
                <a:sym typeface="Red Hat Display ExtraBold"/>
              </a:rPr>
              <a:t> info</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GIVdrop</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GIVbacks</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GIVstream</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GIVgarden</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Regen farms</a:t>
            </a:r>
            <a:endParaRPr sz="1600">
              <a:solidFill>
                <a:srgbClr val="FED670"/>
              </a:solidFill>
              <a:latin typeface="Red Hat Display ExtraBold"/>
              <a:ea typeface="Red Hat Display ExtraBold"/>
              <a:cs typeface="Red Hat Display ExtraBold"/>
              <a:sym typeface="Red Hat Display ExtraBold"/>
            </a:endParaRPr>
          </a:p>
        </p:txBody>
      </p:sp>
      <p:pic>
        <p:nvPicPr>
          <p:cNvPr id="642" name="Google Shape;642;p58"/>
          <p:cNvPicPr preferRelativeResize="0"/>
          <p:nvPr/>
        </p:nvPicPr>
        <p:blipFill>
          <a:blip r:embed="rId4">
            <a:alphaModFix/>
          </a:blip>
          <a:stretch>
            <a:fillRect/>
          </a:stretch>
        </p:blipFill>
        <p:spPr>
          <a:xfrm>
            <a:off x="3862600" y="4477950"/>
            <a:ext cx="1145673" cy="365750"/>
          </a:xfrm>
          <a:prstGeom prst="rect">
            <a:avLst/>
          </a:prstGeom>
          <a:noFill/>
          <a:ln>
            <a:noFill/>
          </a:ln>
        </p:spPr>
      </p:pic>
      <p:sp>
        <p:nvSpPr>
          <p:cNvPr id="643" name="Google Shape;643;p58"/>
          <p:cNvSpPr txBox="1"/>
          <p:nvPr/>
        </p:nvSpPr>
        <p:spPr>
          <a:xfrm>
            <a:off x="1004300" y="1018525"/>
            <a:ext cx="563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lt1"/>
                </a:solidFill>
                <a:latin typeface="Red Hat Text"/>
                <a:ea typeface="Red Hat Text"/>
                <a:cs typeface="Red Hat Text"/>
                <a:sym typeface="Red Hat Text"/>
              </a:rPr>
              <a:t>APPENDIX</a:t>
            </a:r>
            <a:endParaRPr b="1" sz="3400">
              <a:solidFill>
                <a:schemeClr val="lt1"/>
              </a:solidFill>
              <a:latin typeface="Red Hat Text"/>
              <a:ea typeface="Red Hat Text"/>
              <a:cs typeface="Red Hat Text"/>
              <a:sym typeface="Red Hat Text"/>
            </a:endParaRPr>
          </a:p>
        </p:txBody>
      </p:sp>
      <p:pic>
        <p:nvPicPr>
          <p:cNvPr id="644" name="Google Shape;644;p58"/>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9"/>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650" name="Google Shape;650;p59"/>
          <p:cNvPicPr preferRelativeResize="0"/>
          <p:nvPr/>
        </p:nvPicPr>
        <p:blipFill rotWithShape="1">
          <a:blip r:embed="rId4">
            <a:alphaModFix/>
          </a:blip>
          <a:srcRect b="10104" l="39357" r="0" t="0"/>
          <a:stretch/>
        </p:blipFill>
        <p:spPr>
          <a:xfrm>
            <a:off x="0" y="2441325"/>
            <a:ext cx="1594124" cy="2722125"/>
          </a:xfrm>
          <a:prstGeom prst="rect">
            <a:avLst/>
          </a:prstGeom>
          <a:noFill/>
          <a:ln>
            <a:noFill/>
          </a:ln>
        </p:spPr>
      </p:pic>
      <p:sp>
        <p:nvSpPr>
          <p:cNvPr id="651" name="Google Shape;651;p59"/>
          <p:cNvSpPr txBox="1"/>
          <p:nvPr/>
        </p:nvSpPr>
        <p:spPr>
          <a:xfrm>
            <a:off x="710675" y="265925"/>
            <a:ext cx="7804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ed Hat Display"/>
                <a:ea typeface="Red Hat Display"/>
                <a:cs typeface="Red Hat Display"/>
                <a:sym typeface="Red Hat Display"/>
              </a:rPr>
              <a:t>Giveth offers lucrative rewards to donors while attracting and rewarding long-term </a:t>
            </a:r>
            <a:r>
              <a:rPr b="1" lang="en" sz="2500">
                <a:solidFill>
                  <a:schemeClr val="lt1"/>
                </a:solidFill>
                <a:latin typeface="Red Hat Display"/>
                <a:ea typeface="Red Hat Display"/>
                <a:cs typeface="Red Hat Display"/>
                <a:sym typeface="Red Hat Display"/>
              </a:rPr>
              <a:t>holders</a:t>
            </a:r>
            <a:endParaRPr b="1" sz="2500">
              <a:solidFill>
                <a:schemeClr val="lt1"/>
              </a:solidFill>
              <a:latin typeface="Red Hat Display"/>
              <a:ea typeface="Red Hat Display"/>
              <a:cs typeface="Red Hat Display"/>
              <a:sym typeface="Red Hat Display"/>
            </a:endParaRPr>
          </a:p>
        </p:txBody>
      </p:sp>
      <p:sp>
        <p:nvSpPr>
          <p:cNvPr id="652" name="Google Shape;652;p59"/>
          <p:cNvSpPr txBox="1"/>
          <p:nvPr/>
        </p:nvSpPr>
        <p:spPr>
          <a:xfrm>
            <a:off x="1408625" y="1220225"/>
            <a:ext cx="6408300" cy="1656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chemeClr val="lt1"/>
                </a:solidFill>
                <a:latin typeface="Red Hat Display"/>
                <a:ea typeface="Red Hat Display"/>
                <a:cs typeface="Red Hat Display"/>
                <a:sym typeface="Red Hat Display"/>
              </a:rPr>
              <a:t>GIVfarm</a:t>
            </a:r>
            <a:r>
              <a:rPr lang="en" sz="1210">
                <a:solidFill>
                  <a:schemeClr val="lt1"/>
                </a:solidFill>
                <a:latin typeface="Red Hat Display"/>
                <a:ea typeface="Red Hat Display"/>
                <a:cs typeface="Red Hat Display"/>
                <a:sym typeface="Red Hat Display"/>
              </a:rPr>
              <a:t> provides various liquidity farms on Mainnet and Gnosis Chain - as well as single asset GIV staking on Gnosis Chain. </a:t>
            </a:r>
            <a:br>
              <a:rPr lang="en" sz="1210">
                <a:solidFill>
                  <a:schemeClr val="lt1"/>
                </a:solidFill>
                <a:latin typeface="Red Hat Display"/>
                <a:ea typeface="Red Hat Display"/>
                <a:cs typeface="Red Hat Display"/>
                <a:sym typeface="Red Hat Display"/>
              </a:rPr>
            </a:b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APRs are high without hurting our economy in the short term because of our </a:t>
            </a:r>
            <a:r>
              <a:rPr b="1" lang="en" sz="1210">
                <a:solidFill>
                  <a:srgbClr val="FED670"/>
                </a:solidFill>
                <a:latin typeface="Red Hat Display"/>
                <a:ea typeface="Red Hat Display"/>
                <a:cs typeface="Red Hat Display"/>
                <a:sym typeface="Red Hat Display"/>
              </a:rPr>
              <a:t>GIVstream</a:t>
            </a:r>
            <a:r>
              <a:rPr lang="en" sz="1210">
                <a:solidFill>
                  <a:schemeClr val="lt1"/>
                </a:solidFill>
                <a:latin typeface="Red Hat Display"/>
                <a:ea typeface="Red Hat Display"/>
                <a:cs typeface="Red Hat Display"/>
                <a:sym typeface="Red Hat Display"/>
              </a:rPr>
              <a:t>. When you harvest rewards from the GIVfarm you are not only earning instantly claimable rewards but also receiving and augmenting your own personal continuous stream of GIV.</a:t>
            </a:r>
            <a:endParaRPr sz="1210">
              <a:solidFill>
                <a:schemeClr val="lt1"/>
              </a:solidFill>
              <a:latin typeface="Red Hat Display"/>
              <a:ea typeface="Red Hat Display"/>
              <a:cs typeface="Red Hat Display"/>
              <a:sym typeface="Red Hat Display"/>
            </a:endParaRPr>
          </a:p>
        </p:txBody>
      </p:sp>
      <p:pic>
        <p:nvPicPr>
          <p:cNvPr id="653" name="Google Shape;653;p59"/>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654" name="Google Shape;654;p59"/>
          <p:cNvPicPr preferRelativeResize="0"/>
          <p:nvPr/>
        </p:nvPicPr>
        <p:blipFill>
          <a:blip r:embed="rId6">
            <a:alphaModFix/>
          </a:blip>
          <a:stretch>
            <a:fillRect/>
          </a:stretch>
        </p:blipFill>
        <p:spPr>
          <a:xfrm>
            <a:off x="1013275" y="2876224"/>
            <a:ext cx="7117450" cy="2081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660" name="Google Shape;660;p60"/>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661" name="Google Shape;661;p60"/>
          <p:cNvSpPr txBox="1"/>
          <p:nvPr/>
        </p:nvSpPr>
        <p:spPr>
          <a:xfrm>
            <a:off x="701875" y="265900"/>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GIV</a:t>
            </a:r>
            <a:r>
              <a:rPr b="1" lang="en" sz="1800">
                <a:solidFill>
                  <a:schemeClr val="lt1"/>
                </a:solidFill>
                <a:latin typeface="Red Hat Display"/>
                <a:ea typeface="Red Hat Display"/>
                <a:cs typeface="Red Hat Display"/>
                <a:sym typeface="Red Hat Display"/>
              </a:rPr>
              <a:t> is the governance token that fuels and directs the GIVeconomy</a:t>
            </a:r>
            <a:endParaRPr b="1" sz="1800">
              <a:solidFill>
                <a:schemeClr val="lt1"/>
              </a:solidFill>
              <a:latin typeface="Red Hat Display"/>
              <a:ea typeface="Red Hat Display"/>
              <a:cs typeface="Red Hat Display"/>
              <a:sym typeface="Red Hat Display"/>
            </a:endParaRPr>
          </a:p>
        </p:txBody>
      </p:sp>
      <p:sp>
        <p:nvSpPr>
          <p:cNvPr id="662" name="Google Shape;662;p60"/>
          <p:cNvSpPr txBox="1"/>
          <p:nvPr/>
        </p:nvSpPr>
        <p:spPr>
          <a:xfrm>
            <a:off x="576000" y="796363"/>
            <a:ext cx="7852500" cy="159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Our community can participate in the </a:t>
            </a:r>
            <a:r>
              <a:rPr lang="en" sz="1010">
                <a:solidFill>
                  <a:srgbClr val="FED670"/>
                </a:solidFill>
                <a:latin typeface="Red Hat Display"/>
                <a:ea typeface="Red Hat Display"/>
                <a:cs typeface="Red Hat Display"/>
                <a:sym typeface="Red Hat Display"/>
              </a:rPr>
              <a:t>GIVeconomy</a:t>
            </a:r>
            <a:r>
              <a:rPr lang="en" sz="1010">
                <a:solidFill>
                  <a:schemeClr val="lt1"/>
                </a:solidFill>
                <a:latin typeface="Red Hat Display"/>
                <a:ea typeface="Red Hat Display"/>
                <a:cs typeface="Red Hat Display"/>
                <a:sym typeface="Red Hat Display"/>
              </a:rPr>
              <a:t> in the following ways: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From December 24, 2021 onward, eligible recipients can claim their </a:t>
            </a:r>
            <a:r>
              <a:rPr b="1" lang="en" sz="1010">
                <a:solidFill>
                  <a:srgbClr val="FED670"/>
                </a:solidFill>
                <a:latin typeface="Red Hat Display"/>
                <a:ea typeface="Red Hat Display"/>
                <a:cs typeface="Red Hat Display"/>
                <a:sym typeface="Red Hat Display"/>
              </a:rPr>
              <a:t>GIVdrop</a:t>
            </a:r>
            <a:r>
              <a:rPr lang="en" sz="1010">
                <a:solidFill>
                  <a:schemeClr val="lt1"/>
                </a:solidFill>
                <a:latin typeface="Red Hat Display"/>
                <a:ea typeface="Red Hat Display"/>
                <a:cs typeface="Red Hat Display"/>
                <a:sym typeface="Red Hat Display"/>
              </a:rPr>
              <a:t> on Gnosis Chain.</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Donors to verified projects on Giveth get rewards from </a:t>
            </a:r>
            <a:r>
              <a:rPr b="1" lang="en" sz="1010">
                <a:solidFill>
                  <a:srgbClr val="FED670"/>
                </a:solidFill>
                <a:latin typeface="Red Hat Display"/>
                <a:ea typeface="Red Hat Display"/>
                <a:cs typeface="Red Hat Display"/>
                <a:sym typeface="Red Hat Display"/>
              </a:rPr>
              <a:t>GIVbacks</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Liquidity providers and stakers can earn rewards in the </a:t>
            </a:r>
            <a:r>
              <a:rPr b="1" lang="en" sz="1010">
                <a:solidFill>
                  <a:srgbClr val="FED670"/>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All GIV holders can create and/or vote on proposals in the </a:t>
            </a:r>
            <a:r>
              <a:rPr b="1" lang="en" sz="1010">
                <a:solidFill>
                  <a:srgbClr val="FED670"/>
                </a:solidFill>
                <a:latin typeface="Red Hat Display"/>
                <a:ea typeface="Red Hat Display"/>
                <a:cs typeface="Red Hat Display"/>
                <a:sym typeface="Red Hat Display"/>
              </a:rPr>
              <a:t>GIVgarden</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Anyone who claims GIV from their participation in the GIVeconomy gets a continuous flow of GIV from the </a:t>
            </a:r>
            <a:r>
              <a:rPr b="1" lang="en" sz="1010">
                <a:solidFill>
                  <a:srgbClr val="FED670"/>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until December 23, 2026.</a:t>
            </a:r>
            <a:endParaRPr sz="1010">
              <a:solidFill>
                <a:schemeClr val="lt1"/>
              </a:solidFill>
              <a:latin typeface="Red Hat Display"/>
              <a:ea typeface="Red Hat Display"/>
              <a:cs typeface="Red Hat Display"/>
              <a:sym typeface="Red Hat Display"/>
            </a:endParaRPr>
          </a:p>
        </p:txBody>
      </p:sp>
      <p:pic>
        <p:nvPicPr>
          <p:cNvPr id="663" name="Google Shape;663;p60"/>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664" name="Google Shape;664;p60"/>
          <p:cNvPicPr preferRelativeResize="0"/>
          <p:nvPr/>
        </p:nvPicPr>
        <p:blipFill>
          <a:blip r:embed="rId6">
            <a:alphaModFix/>
          </a:blip>
          <a:stretch>
            <a:fillRect/>
          </a:stretch>
        </p:blipFill>
        <p:spPr>
          <a:xfrm>
            <a:off x="3976425" y="2421375"/>
            <a:ext cx="3987948" cy="2243226"/>
          </a:xfrm>
          <a:prstGeom prst="rect">
            <a:avLst/>
          </a:prstGeom>
          <a:noFill/>
          <a:ln cap="flat" cmpd="sng" w="19050">
            <a:solidFill>
              <a:srgbClr val="FED670"/>
            </a:solidFill>
            <a:prstDash val="solid"/>
            <a:round/>
            <a:headEnd len="sm" w="sm" type="none"/>
            <a:tailEnd len="sm" w="sm" type="none"/>
          </a:ln>
        </p:spPr>
      </p:pic>
      <p:sp>
        <p:nvSpPr>
          <p:cNvPr id="665" name="Google Shape;665;p60"/>
          <p:cNvSpPr txBox="1"/>
          <p:nvPr/>
        </p:nvSpPr>
        <p:spPr>
          <a:xfrm>
            <a:off x="798375" y="2657838"/>
            <a:ext cx="2733300" cy="12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An amount of 1 billion GIV tokens were minted at the onset of the GIVeconomy.  90% of the GIV was put into the GIVstream and is being released continuously throughout the entire "GIViverse" over a period of 5 years (until December 23, 2026). </a:t>
            </a:r>
            <a:endParaRPr/>
          </a:p>
        </p:txBody>
      </p:sp>
      <p:sp>
        <p:nvSpPr>
          <p:cNvPr id="666" name="Google Shape;666;p60"/>
          <p:cNvSpPr txBox="1"/>
          <p:nvPr/>
        </p:nvSpPr>
        <p:spPr>
          <a:xfrm>
            <a:off x="3910725" y="4635550"/>
            <a:ext cx="4167300" cy="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distribution of the total supply of GIV throughout the GIViverse</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6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672" name="Google Shape;672;p61"/>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673" name="Google Shape;673;p61"/>
          <p:cNvSpPr txBox="1"/>
          <p:nvPr/>
        </p:nvSpPr>
        <p:spPr>
          <a:xfrm>
            <a:off x="701875" y="336375"/>
            <a:ext cx="780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ed Hat Display"/>
                <a:ea typeface="Red Hat Display"/>
                <a:cs typeface="Red Hat Display"/>
                <a:sym typeface="Red Hat Display"/>
              </a:rPr>
              <a:t>The </a:t>
            </a:r>
            <a:r>
              <a:rPr b="1" lang="en" sz="1800">
                <a:solidFill>
                  <a:srgbClr val="FED670"/>
                </a:solidFill>
                <a:latin typeface="Red Hat Display"/>
                <a:ea typeface="Red Hat Display"/>
                <a:cs typeface="Red Hat Display"/>
                <a:sym typeface="Red Hat Display"/>
              </a:rPr>
              <a:t>GIVstream</a:t>
            </a:r>
            <a:r>
              <a:rPr b="1" lang="en" sz="1800">
                <a:solidFill>
                  <a:schemeClr val="lt1"/>
                </a:solidFill>
                <a:latin typeface="Red Hat Display"/>
                <a:ea typeface="Red Hat Display"/>
                <a:cs typeface="Red Hat Display"/>
                <a:sym typeface="Red Hat Display"/>
              </a:rPr>
              <a:t> aligns community members with the long term success of Giveth and the GIVeconomy</a:t>
            </a:r>
            <a:endParaRPr b="1" sz="1800">
              <a:solidFill>
                <a:schemeClr val="lt1"/>
              </a:solidFill>
              <a:latin typeface="Red Hat Display"/>
              <a:ea typeface="Red Hat Display"/>
              <a:cs typeface="Red Hat Display"/>
              <a:sym typeface="Red Hat Display"/>
            </a:endParaRPr>
          </a:p>
        </p:txBody>
      </p:sp>
      <p:sp>
        <p:nvSpPr>
          <p:cNvPr id="674" name="Google Shape;674;p61"/>
          <p:cNvSpPr txBox="1"/>
          <p:nvPr/>
        </p:nvSpPr>
        <p:spPr>
          <a:xfrm>
            <a:off x="813825" y="1172175"/>
            <a:ext cx="2964600" cy="33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With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anyone who adds value to the GIVeconomy receives GIV continuously for up to 5 years from the GIVeconomy launch date.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 is rewarded  through participation in the GIVeconomy, part will be liquid and part will add to GIVstream flowrate. As the GIVeconomy grows &amp; stabilizes, more GIV becomes liquid and available for everyone.</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GIVstream flowrate is the rate (GIV/week) at which GIV becomes liquid.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O</a:t>
            </a:r>
            <a:r>
              <a:rPr lang="en" sz="1010">
                <a:solidFill>
                  <a:schemeClr val="lt1"/>
                </a:solidFill>
                <a:latin typeface="Red Hat Display"/>
                <a:ea typeface="Red Hat Display"/>
                <a:cs typeface="Red Hat Display"/>
                <a:sym typeface="Red Hat Display"/>
              </a:rPr>
              <a:t>n Gnosis Chain, </a:t>
            </a:r>
            <a:r>
              <a:rPr lang="en" sz="1010">
                <a:solidFill>
                  <a:schemeClr val="lt1"/>
                </a:solidFill>
                <a:latin typeface="Red Hat Display"/>
                <a:ea typeface="Red Hat Display"/>
                <a:cs typeface="Red Hat Display"/>
                <a:sym typeface="Red Hat Display"/>
              </a:rPr>
              <a:t>GIVstream flowrates are</a:t>
            </a:r>
            <a:r>
              <a:rPr lang="en" sz="1010">
                <a:solidFill>
                  <a:schemeClr val="lt1"/>
                </a:solidFill>
                <a:latin typeface="Red Hat Display"/>
                <a:ea typeface="Red Hat Display"/>
                <a:cs typeface="Red Hat Display"/>
                <a:sym typeface="Red Hat Display"/>
              </a:rPr>
              <a:t> given (or increased) by donating and getting GIVbacks, wrapping GIV to use in the GIVgarden, or staking in the GIVfarm. On Ethereum mainnet by providing mainnet liquidity and staking GIV or LP tokens in the GIVfarm on Mainnet.</a:t>
            </a:r>
            <a:endParaRPr sz="1010">
              <a:solidFill>
                <a:schemeClr val="lt1"/>
              </a:solidFill>
              <a:latin typeface="Red Hat Display"/>
              <a:ea typeface="Red Hat Display"/>
              <a:cs typeface="Red Hat Display"/>
              <a:sym typeface="Red Hat Display"/>
            </a:endParaRPr>
          </a:p>
        </p:txBody>
      </p:sp>
      <p:pic>
        <p:nvPicPr>
          <p:cNvPr id="675" name="Google Shape;675;p61"/>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676" name="Google Shape;676;p61"/>
          <p:cNvPicPr preferRelativeResize="0"/>
          <p:nvPr/>
        </p:nvPicPr>
        <p:blipFill>
          <a:blip r:embed="rId6">
            <a:alphaModFix/>
          </a:blip>
          <a:stretch>
            <a:fillRect/>
          </a:stretch>
        </p:blipFill>
        <p:spPr>
          <a:xfrm>
            <a:off x="4203175" y="1468581"/>
            <a:ext cx="4014725" cy="2189680"/>
          </a:xfrm>
          <a:prstGeom prst="rect">
            <a:avLst/>
          </a:prstGeom>
          <a:noFill/>
          <a:ln cap="flat" cmpd="sng" w="19050">
            <a:solidFill>
              <a:srgbClr val="E1458D"/>
            </a:solidFill>
            <a:prstDash val="solid"/>
            <a:round/>
            <a:headEnd len="sm" w="sm" type="none"/>
            <a:tailEnd len="sm" w="sm" type="none"/>
          </a:ln>
        </p:spPr>
      </p:pic>
      <p:sp>
        <p:nvSpPr>
          <p:cNvPr id="677" name="Google Shape;677;p61"/>
          <p:cNvSpPr txBox="1"/>
          <p:nvPr/>
        </p:nvSpPr>
        <p:spPr>
          <a:xfrm>
            <a:off x="4203175" y="3807175"/>
            <a:ext cx="4014600" cy="5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GIVstream nurtures the GIVeconomy at inception by having only 10% of the total supply of GIV liquid and transferrable to start.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62"/>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683" name="Google Shape;683;p62"/>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684" name="Google Shape;684;p62"/>
          <p:cNvSpPr txBox="1"/>
          <p:nvPr/>
        </p:nvSpPr>
        <p:spPr>
          <a:xfrm>
            <a:off x="701875" y="521350"/>
            <a:ext cx="780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Red Hat Display"/>
                <a:ea typeface="Red Hat Display"/>
                <a:cs typeface="Red Hat Display"/>
                <a:sym typeface="Red Hat Display"/>
              </a:rPr>
              <a:t>The </a:t>
            </a:r>
            <a:r>
              <a:rPr b="1" lang="en" sz="2400">
                <a:solidFill>
                  <a:srgbClr val="FED670"/>
                </a:solidFill>
                <a:latin typeface="Red Hat Display"/>
                <a:ea typeface="Red Hat Display"/>
                <a:cs typeface="Red Hat Display"/>
                <a:sym typeface="Red Hat Display"/>
              </a:rPr>
              <a:t>GIVgarden</a:t>
            </a:r>
            <a:r>
              <a:rPr b="1" lang="en" sz="2400">
                <a:solidFill>
                  <a:schemeClr val="lt1"/>
                </a:solidFill>
                <a:latin typeface="Red Hat Display"/>
                <a:ea typeface="Red Hat Display"/>
                <a:cs typeface="Red Hat Display"/>
                <a:sym typeface="Red Hat Display"/>
              </a:rPr>
              <a:t>, the DAO governance platform</a:t>
            </a:r>
            <a:endParaRPr b="1" sz="2400">
              <a:solidFill>
                <a:schemeClr val="lt1"/>
              </a:solidFill>
              <a:latin typeface="Red Hat Display"/>
              <a:ea typeface="Red Hat Display"/>
              <a:cs typeface="Red Hat Display"/>
              <a:sym typeface="Red Hat Display"/>
            </a:endParaRPr>
          </a:p>
        </p:txBody>
      </p:sp>
      <p:sp>
        <p:nvSpPr>
          <p:cNvPr id="685" name="Google Shape;685;p62"/>
          <p:cNvSpPr txBox="1"/>
          <p:nvPr/>
        </p:nvSpPr>
        <p:spPr>
          <a:xfrm>
            <a:off x="576000" y="1321900"/>
            <a:ext cx="7852500" cy="19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Giveth has chosen the Gardens DAO governance platform developed in partnership with 1hive to allow GIV token holders to manage the DAO configurations and allocate funds to projects that are aligned with its mission, vision and values.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10">
                <a:solidFill>
                  <a:schemeClr val="lt1"/>
                </a:solidFill>
                <a:latin typeface="Red Hat Display"/>
                <a:ea typeface="Red Hat Display"/>
                <a:cs typeface="Red Hat Display"/>
                <a:sym typeface="Red Hat Display"/>
              </a:rPr>
              <a:t>The main tools used for governance in the </a:t>
            </a:r>
            <a:r>
              <a:rPr b="1" lang="en" sz="1010" u="sng">
                <a:solidFill>
                  <a:schemeClr val="hlink"/>
                </a:solidFill>
                <a:latin typeface="Red Hat Display"/>
                <a:ea typeface="Red Hat Display"/>
                <a:cs typeface="Red Hat Display"/>
                <a:sym typeface="Red Hat Display"/>
                <a:hlinkClick r:id="rId5"/>
              </a:rPr>
              <a:t>GIVgarden</a:t>
            </a:r>
            <a:r>
              <a:rPr lang="en" sz="1010">
                <a:solidFill>
                  <a:schemeClr val="lt1"/>
                </a:solidFill>
                <a:latin typeface="Red Hat Display"/>
                <a:ea typeface="Red Hat Display"/>
                <a:cs typeface="Red Hat Display"/>
                <a:sym typeface="Red Hat Display"/>
              </a:rPr>
              <a:t> are Conviction Voting and Tao Voting.</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The unique feature of </a:t>
            </a:r>
            <a:r>
              <a:rPr b="1" lang="en" sz="1010">
                <a:solidFill>
                  <a:srgbClr val="E1458D"/>
                </a:solidFill>
                <a:latin typeface="Red Hat Display"/>
                <a:ea typeface="Red Hat Display"/>
                <a:cs typeface="Red Hat Display"/>
                <a:sym typeface="Red Hat Display"/>
              </a:rPr>
              <a:t>Conviction Voting</a:t>
            </a:r>
            <a:r>
              <a:rPr lang="en" sz="1010">
                <a:solidFill>
                  <a:schemeClr val="lt1"/>
                </a:solidFill>
                <a:latin typeface="Red Hat Display"/>
                <a:ea typeface="Red Hat Display"/>
                <a:cs typeface="Red Hat Display"/>
                <a:sym typeface="Red Hat Display"/>
              </a:rPr>
              <a:t> is that, instead of voting yes or no on proposals, you stake GIV behind proposals that align with your values.</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b="1" lang="en" sz="1010">
                <a:solidFill>
                  <a:srgbClr val="E1458D"/>
                </a:solidFill>
                <a:latin typeface="Red Hat Display"/>
                <a:ea typeface="Red Hat Display"/>
                <a:cs typeface="Red Hat Display"/>
                <a:sym typeface="Red Hat Display"/>
              </a:rPr>
              <a:t>Tao Voting</a:t>
            </a:r>
            <a:r>
              <a:rPr lang="en" sz="1010">
                <a:solidFill>
                  <a:schemeClr val="lt1"/>
                </a:solidFill>
                <a:latin typeface="Red Hat Display"/>
                <a:ea typeface="Red Hat Display"/>
                <a:cs typeface="Red Hat Display"/>
                <a:sym typeface="Red Hat Display"/>
              </a:rPr>
              <a:t> is a YES/NO decision making tool, with the option of delegation, that is used in the GIVgarden to make important, non-financial decisions for the DAO: updating DAO parameters, fixing bugs, adding new features to the DAO and/or for emergency situations such as an attack to the DAO treasury.</a:t>
            </a:r>
            <a:endParaRPr sz="1010">
              <a:solidFill>
                <a:schemeClr val="lt1"/>
              </a:solidFill>
              <a:latin typeface="Red Hat Display"/>
              <a:ea typeface="Red Hat Display"/>
              <a:cs typeface="Red Hat Display"/>
              <a:sym typeface="Red Hat Display"/>
            </a:endParaRPr>
          </a:p>
        </p:txBody>
      </p:sp>
      <p:pic>
        <p:nvPicPr>
          <p:cNvPr id="686" name="Google Shape;686;p62"/>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63"/>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692" name="Google Shape;692;p63"/>
          <p:cNvSpPr txBox="1"/>
          <p:nvPr>
            <p:ph type="title"/>
          </p:nvPr>
        </p:nvSpPr>
        <p:spPr>
          <a:xfrm>
            <a:off x="642750" y="489225"/>
            <a:ext cx="785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next generation of ReFi Opportunities</a:t>
            </a:r>
            <a:endParaRPr b="1" sz="3000">
              <a:solidFill>
                <a:srgbClr val="FED670"/>
              </a:solidFill>
              <a:latin typeface="Red Hat Display"/>
              <a:ea typeface="Red Hat Display"/>
              <a:cs typeface="Red Hat Display"/>
              <a:sym typeface="Red Hat Display"/>
            </a:endParaRPr>
          </a:p>
        </p:txBody>
      </p:sp>
      <p:pic>
        <p:nvPicPr>
          <p:cNvPr id="693" name="Google Shape;693;p63"/>
          <p:cNvPicPr preferRelativeResize="0"/>
          <p:nvPr/>
        </p:nvPicPr>
        <p:blipFill rotWithShape="1">
          <a:blip r:embed="rId4">
            <a:alphaModFix/>
          </a:blip>
          <a:srcRect b="0" l="0" r="26356" t="0"/>
          <a:stretch/>
        </p:blipFill>
        <p:spPr>
          <a:xfrm>
            <a:off x="8104950" y="1222750"/>
            <a:ext cx="1039050" cy="1393049"/>
          </a:xfrm>
          <a:prstGeom prst="rect">
            <a:avLst/>
          </a:prstGeom>
          <a:noFill/>
          <a:ln>
            <a:noFill/>
          </a:ln>
        </p:spPr>
      </p:pic>
      <p:sp>
        <p:nvSpPr>
          <p:cNvPr id="694" name="Google Shape;694;p63"/>
          <p:cNvSpPr txBox="1"/>
          <p:nvPr/>
        </p:nvSpPr>
        <p:spPr>
          <a:xfrm>
            <a:off x="1049700" y="1422850"/>
            <a:ext cx="7044600" cy="30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Red Hat Text"/>
                <a:ea typeface="Red Hat Text"/>
                <a:cs typeface="Red Hat Text"/>
                <a:sym typeface="Red Hat Text"/>
              </a:rPr>
              <a:t>Giveth is re-engineering charitable giving by creating a free, open-source platform, built on Ethereum and </a:t>
            </a:r>
            <a:r>
              <a:rPr lang="en">
                <a:solidFill>
                  <a:schemeClr val="lt1"/>
                </a:solidFill>
                <a:latin typeface="Red Hat Text"/>
                <a:ea typeface="Red Hat Text"/>
                <a:cs typeface="Red Hat Text"/>
                <a:sym typeface="Red Hat Text"/>
              </a:rPr>
              <a:t>compatible</a:t>
            </a:r>
            <a:r>
              <a:rPr lang="en">
                <a:solidFill>
                  <a:schemeClr val="lt1"/>
                </a:solidFill>
                <a:latin typeface="Red Hat Text"/>
                <a:ea typeface="Red Hat Text"/>
                <a:cs typeface="Red Hat Text"/>
                <a:sym typeface="Red Hat Text"/>
              </a:rPr>
              <a:t> with any EVM-Chain.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b="1" lang="en">
                <a:solidFill>
                  <a:srgbClr val="FED670"/>
                </a:solidFill>
                <a:latin typeface="Red Hat Text"/>
                <a:ea typeface="Red Hat Text"/>
                <a:cs typeface="Red Hat Text"/>
                <a:sym typeface="Red Hat Text"/>
              </a:rPr>
              <a:t>RegenFarms</a:t>
            </a:r>
            <a:r>
              <a:rPr lang="en">
                <a:solidFill>
                  <a:schemeClr val="lt1"/>
                </a:solidFill>
                <a:latin typeface="Red Hat Text"/>
                <a:ea typeface="Red Hat Text"/>
                <a:cs typeface="Red Hat Text"/>
                <a:sym typeface="Red Hat Text"/>
              </a:rPr>
              <a:t> </a:t>
            </a:r>
            <a:r>
              <a:rPr b="1" lang="en">
                <a:solidFill>
                  <a:schemeClr val="lt1"/>
                </a:solidFill>
                <a:latin typeface="Red Hat Text"/>
                <a:ea typeface="Red Hat Text"/>
                <a:cs typeface="Red Hat Text"/>
                <a:sym typeface="Red Hat Text"/>
              </a:rPr>
              <a:t>is the next generation of ReFi liquidity mining opportunities for DAOs and regens alike</a:t>
            </a:r>
            <a:r>
              <a:rPr lang="en">
                <a:solidFill>
                  <a:schemeClr val="lt1"/>
                </a:solidFill>
                <a:latin typeface="Red Hat Text"/>
                <a:ea typeface="Red Hat Text"/>
                <a:cs typeface="Red Hat Text"/>
                <a:sym typeface="Red Hat Text"/>
              </a:rPr>
              <a:t>. Using our contracts for the </a:t>
            </a:r>
            <a:r>
              <a:rPr b="1" lang="en">
                <a:solidFill>
                  <a:srgbClr val="FED670"/>
                </a:solidFill>
                <a:latin typeface="Red Hat Text"/>
                <a:ea typeface="Red Hat Text"/>
                <a:cs typeface="Red Hat Text"/>
                <a:sym typeface="Red Hat Text"/>
              </a:rPr>
              <a:t>GIVfarm</a:t>
            </a:r>
            <a:r>
              <a:rPr lang="en">
                <a:solidFill>
                  <a:schemeClr val="lt1"/>
                </a:solidFill>
                <a:latin typeface="Red Hat Text"/>
                <a:ea typeface="Red Hat Text"/>
                <a:cs typeface="Red Hat Text"/>
                <a:sym typeface="Red Hat Text"/>
              </a:rPr>
              <a:t> and the </a:t>
            </a:r>
            <a:r>
              <a:rPr b="1" lang="en">
                <a:solidFill>
                  <a:srgbClr val="FED670"/>
                </a:solidFill>
                <a:latin typeface="Red Hat Text"/>
                <a:ea typeface="Red Hat Text"/>
                <a:cs typeface="Red Hat Text"/>
                <a:sym typeface="Red Hat Text"/>
              </a:rPr>
              <a:t>GIVstream</a:t>
            </a:r>
            <a:r>
              <a:rPr lang="en">
                <a:solidFill>
                  <a:schemeClr val="lt1"/>
                </a:solidFill>
                <a:latin typeface="Red Hat Text"/>
                <a:ea typeface="Red Hat Text"/>
                <a:cs typeface="Red Hat Text"/>
                <a:sym typeface="Red Hat Text"/>
              </a:rPr>
              <a:t>, we are empowering other for-good DAOs to launch liquidity mining incentive programs, “RegenFarms”, with streams of their own.</a:t>
            </a:r>
            <a:br>
              <a:rPr lang="en">
                <a:solidFill>
                  <a:schemeClr val="lt1"/>
                </a:solidFill>
                <a:latin typeface="Red Hat Text"/>
                <a:ea typeface="Red Hat Text"/>
                <a:cs typeface="Red Hat Text"/>
                <a:sym typeface="Red Hat Text"/>
              </a:rPr>
            </a:b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None/>
            </a:pP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Shapeshift, CultDAO &amp; recently The Standard have all paid to be part of this program.</a:t>
            </a:r>
            <a:endParaRPr b="1"/>
          </a:p>
        </p:txBody>
      </p:sp>
      <p:pic>
        <p:nvPicPr>
          <p:cNvPr id="695" name="Google Shape;695;p63"/>
          <p:cNvPicPr preferRelativeResize="0"/>
          <p:nvPr/>
        </p:nvPicPr>
        <p:blipFill rotWithShape="1">
          <a:blip r:embed="rId5">
            <a:alphaModFix/>
          </a:blip>
          <a:srcRect b="-23152" l="40049" r="-23140" t="0"/>
          <a:stretch/>
        </p:blipFill>
        <p:spPr>
          <a:xfrm>
            <a:off x="3973" y="2699650"/>
            <a:ext cx="1408274" cy="2001000"/>
          </a:xfrm>
          <a:prstGeom prst="rect">
            <a:avLst/>
          </a:prstGeom>
          <a:noFill/>
          <a:ln>
            <a:noFill/>
          </a:ln>
        </p:spPr>
      </p:pic>
      <p:pic>
        <p:nvPicPr>
          <p:cNvPr id="696" name="Google Shape;696;p63"/>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8"/>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36" name="Google Shape;136;p28"/>
          <p:cNvPicPr preferRelativeResize="0"/>
          <p:nvPr/>
        </p:nvPicPr>
        <p:blipFill>
          <a:blip r:embed="rId4">
            <a:alphaModFix/>
          </a:blip>
          <a:stretch>
            <a:fillRect/>
          </a:stretch>
        </p:blipFill>
        <p:spPr>
          <a:xfrm>
            <a:off x="0" y="508996"/>
            <a:ext cx="9144003" cy="4634509"/>
          </a:xfrm>
          <a:prstGeom prst="rect">
            <a:avLst/>
          </a:prstGeom>
          <a:noFill/>
          <a:ln>
            <a:noFill/>
          </a:ln>
        </p:spPr>
      </p:pic>
      <p:grpSp>
        <p:nvGrpSpPr>
          <p:cNvPr id="137" name="Google Shape;137;p28"/>
          <p:cNvGrpSpPr/>
          <p:nvPr/>
        </p:nvGrpSpPr>
        <p:grpSpPr>
          <a:xfrm>
            <a:off x="8330688" y="10995400"/>
            <a:ext cx="7722611" cy="1173600"/>
            <a:chOff x="7543488" y="11065850"/>
            <a:chExt cx="7722611" cy="1173600"/>
          </a:xfrm>
        </p:grpSpPr>
        <p:sp>
          <p:nvSpPr>
            <p:cNvPr id="138" name="Google Shape;138;p28"/>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39" name="Google Shape;139;p28"/>
            <p:cNvPicPr preferRelativeResize="0"/>
            <p:nvPr/>
          </p:nvPicPr>
          <p:blipFill>
            <a:blip r:embed="rId5">
              <a:alphaModFix/>
            </a:blip>
            <a:stretch>
              <a:fillRect/>
            </a:stretch>
          </p:blipFill>
          <p:spPr>
            <a:xfrm>
              <a:off x="14410223" y="11142050"/>
              <a:ext cx="855875" cy="855875"/>
            </a:xfrm>
            <a:prstGeom prst="rect">
              <a:avLst/>
            </a:prstGeom>
            <a:noFill/>
            <a:ln>
              <a:noFill/>
            </a:ln>
          </p:spPr>
        </p:pic>
      </p:grpSp>
      <p:sp>
        <p:nvSpPr>
          <p:cNvPr id="140" name="Google Shape;140;p28"/>
          <p:cNvSpPr txBox="1"/>
          <p:nvPr>
            <p:ph idx="4294967295" type="ctrTitle"/>
          </p:nvPr>
        </p:nvSpPr>
        <p:spPr>
          <a:xfrm>
            <a:off x="1170625" y="2121538"/>
            <a:ext cx="6527700" cy="2334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000">
                <a:latin typeface="Red Hat Display ExtraBold"/>
                <a:ea typeface="Red Hat Display ExtraBold"/>
                <a:cs typeface="Red Hat Display ExtraBold"/>
                <a:sym typeface="Red Hat Display ExtraBold"/>
              </a:rPr>
              <a:t>When governments fail to provide Public Goods that are in demand, people start nonprofits.</a:t>
            </a:r>
            <a:endParaRPr sz="3000">
              <a:latin typeface="Red Hat Display ExtraBold"/>
              <a:ea typeface="Red Hat Display ExtraBold"/>
              <a:cs typeface="Red Hat Display ExtraBold"/>
              <a:sym typeface="Red Hat Display ExtraBold"/>
            </a:endParaRPr>
          </a:p>
        </p:txBody>
      </p:sp>
      <p:sp>
        <p:nvSpPr>
          <p:cNvPr id="141" name="Google Shape;141;p28"/>
          <p:cNvSpPr txBox="1"/>
          <p:nvPr>
            <p:ph idx="4294967295" type="ctrTitle"/>
          </p:nvPr>
        </p:nvSpPr>
        <p:spPr>
          <a:xfrm>
            <a:off x="-59100" y="1293475"/>
            <a:ext cx="9144000" cy="7950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4500">
                <a:solidFill>
                  <a:srgbClr val="FED670"/>
                </a:solidFill>
                <a:latin typeface="Red Hat Display ExtraBold"/>
                <a:ea typeface="Red Hat Display ExtraBold"/>
                <a:cs typeface="Red Hat Display ExtraBold"/>
                <a:sym typeface="Red Hat Display ExtraBold"/>
              </a:rPr>
              <a:t>Where do we start?</a:t>
            </a:r>
            <a:endParaRPr sz="4500">
              <a:solidFill>
                <a:srgbClr val="FED670"/>
              </a:solidFill>
              <a:latin typeface="Red Hat Display ExtraBold"/>
              <a:ea typeface="Red Hat Display ExtraBold"/>
              <a:cs typeface="Red Hat Display ExtraBold"/>
              <a:sym typeface="Red Hat Display ExtraBold"/>
            </a:endParaRPr>
          </a:p>
        </p:txBody>
      </p:sp>
      <p:pic>
        <p:nvPicPr>
          <p:cNvPr id="142" name="Google Shape;142;p28"/>
          <p:cNvPicPr preferRelativeResize="0"/>
          <p:nvPr/>
        </p:nvPicPr>
        <p:blipFill rotWithShape="1">
          <a:blip r:embed="rId6">
            <a:alphaModFix/>
          </a:blip>
          <a:srcRect b="0" l="0" r="27325" t="0"/>
          <a:stretch/>
        </p:blipFill>
        <p:spPr>
          <a:xfrm>
            <a:off x="7320750" y="3257775"/>
            <a:ext cx="1823251" cy="1696049"/>
          </a:xfrm>
          <a:prstGeom prst="rect">
            <a:avLst/>
          </a:prstGeom>
          <a:noFill/>
          <a:ln>
            <a:noFill/>
          </a:ln>
        </p:spPr>
      </p:pic>
      <p:pic>
        <p:nvPicPr>
          <p:cNvPr id="143" name="Google Shape;143;p28"/>
          <p:cNvPicPr preferRelativeResize="0"/>
          <p:nvPr/>
        </p:nvPicPr>
        <p:blipFill rotWithShape="1">
          <a:blip r:embed="rId7">
            <a:alphaModFix/>
          </a:blip>
          <a:srcRect b="0" l="28176" r="0" t="0"/>
          <a:stretch/>
        </p:blipFill>
        <p:spPr>
          <a:xfrm>
            <a:off x="-1750" y="262100"/>
            <a:ext cx="1823250" cy="1421550"/>
          </a:xfrm>
          <a:prstGeom prst="rect">
            <a:avLst/>
          </a:prstGeom>
          <a:noFill/>
          <a:ln>
            <a:noFill/>
          </a:ln>
        </p:spPr>
      </p:pic>
      <p:pic>
        <p:nvPicPr>
          <p:cNvPr id="144" name="Google Shape;144;p28"/>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6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702" name="Google Shape;702;p64"/>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703" name="Google Shape;703;p64"/>
          <p:cNvSpPr txBox="1"/>
          <p:nvPr/>
        </p:nvSpPr>
        <p:spPr>
          <a:xfrm>
            <a:off x="701875" y="433275"/>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RegenFarms</a:t>
            </a:r>
            <a:r>
              <a:rPr b="1" lang="en" sz="1800">
                <a:solidFill>
                  <a:schemeClr val="lt1"/>
                </a:solidFill>
                <a:latin typeface="Red Hat Display"/>
                <a:ea typeface="Red Hat Display"/>
                <a:cs typeface="Red Hat Display"/>
                <a:sym typeface="Red Hat Display"/>
              </a:rPr>
              <a:t> presents the next generation of ReFi liquidity mining</a:t>
            </a:r>
            <a:endParaRPr b="1" sz="1800">
              <a:solidFill>
                <a:schemeClr val="lt1"/>
              </a:solidFill>
              <a:latin typeface="Red Hat Display"/>
              <a:ea typeface="Red Hat Display"/>
              <a:cs typeface="Red Hat Display"/>
              <a:sym typeface="Red Hat Display"/>
            </a:endParaRPr>
          </a:p>
        </p:txBody>
      </p:sp>
      <p:sp>
        <p:nvSpPr>
          <p:cNvPr id="704" name="Google Shape;704;p64"/>
          <p:cNvSpPr txBox="1"/>
          <p:nvPr/>
        </p:nvSpPr>
        <p:spPr>
          <a:xfrm>
            <a:off x="576000" y="1172175"/>
            <a:ext cx="7852500" cy="17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Using our contracts for the GIVfarm and the GIVstream, we are empowering other for-good DAOs to launch liquidity mining incentive programs, “RegenFarms”, with streams of their own.</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10">
                <a:solidFill>
                  <a:schemeClr val="lt1"/>
                </a:solidFill>
                <a:latin typeface="Red Hat Display"/>
                <a:ea typeface="Red Hat Display"/>
                <a:cs typeface="Red Hat Display"/>
                <a:sym typeface="Red Hat Display"/>
              </a:rPr>
              <a:t>How?</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Utilizing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all rewards earned in the </a:t>
            </a:r>
            <a:r>
              <a:rPr b="1" lang="en" sz="1010">
                <a:solidFill>
                  <a:schemeClr val="lt1"/>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 (until December 23, 2026) include some part liquid and some part streaming. This allows the GIVfarm to offer high APRs without creating excessive sell pressure. Thanks to the GIVstream, Giveth has pioneered an elegant evolution to traditional liquidity mining that offers lucrative rewards while attracting and rewarding long-term hodlers, and keeping participants invested in the project for years to come.</a:t>
            </a:r>
            <a:endParaRPr sz="1010">
              <a:solidFill>
                <a:schemeClr val="lt1"/>
              </a:solidFill>
              <a:latin typeface="Red Hat Display"/>
              <a:ea typeface="Red Hat Display"/>
              <a:cs typeface="Red Hat Display"/>
              <a:sym typeface="Red Hat Display"/>
            </a:endParaRPr>
          </a:p>
        </p:txBody>
      </p:sp>
      <p:pic>
        <p:nvPicPr>
          <p:cNvPr id="705" name="Google Shape;705;p64"/>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706" name="Google Shape;706;p64"/>
          <p:cNvPicPr preferRelativeResize="0"/>
          <p:nvPr/>
        </p:nvPicPr>
        <p:blipFill rotWithShape="1">
          <a:blip r:embed="rId6">
            <a:alphaModFix/>
          </a:blip>
          <a:srcRect b="2631" l="3475" r="2583" t="1674"/>
          <a:stretch/>
        </p:blipFill>
        <p:spPr>
          <a:xfrm>
            <a:off x="6313450" y="2834550"/>
            <a:ext cx="1748999" cy="2205601"/>
          </a:xfrm>
          <a:prstGeom prst="rect">
            <a:avLst/>
          </a:prstGeom>
          <a:noFill/>
          <a:ln cap="flat" cmpd="sng" w="19050">
            <a:solidFill>
              <a:srgbClr val="FED670"/>
            </a:solidFill>
            <a:prstDash val="solid"/>
            <a:round/>
            <a:headEnd len="sm" w="sm" type="none"/>
            <a:tailEnd len="sm" w="sm" type="none"/>
          </a:ln>
        </p:spPr>
      </p:pic>
      <p:pic>
        <p:nvPicPr>
          <p:cNvPr id="707" name="Google Shape;707;p64"/>
          <p:cNvPicPr preferRelativeResize="0"/>
          <p:nvPr/>
        </p:nvPicPr>
        <p:blipFill rotWithShape="1">
          <a:blip r:embed="rId7">
            <a:alphaModFix/>
          </a:blip>
          <a:srcRect b="0" l="851" r="3445" t="1671"/>
          <a:stretch/>
        </p:blipFill>
        <p:spPr>
          <a:xfrm>
            <a:off x="4489350" y="2834550"/>
            <a:ext cx="1748999" cy="2205599"/>
          </a:xfrm>
          <a:prstGeom prst="rect">
            <a:avLst/>
          </a:prstGeom>
          <a:noFill/>
          <a:ln cap="flat" cmpd="sng" w="19050">
            <a:solidFill>
              <a:srgbClr val="FED670"/>
            </a:solidFill>
            <a:prstDash val="solid"/>
            <a:round/>
            <a:headEnd len="sm" w="sm" type="none"/>
            <a:tailEnd len="sm" w="sm" type="none"/>
          </a:ln>
        </p:spPr>
      </p:pic>
      <p:sp>
        <p:nvSpPr>
          <p:cNvPr id="708" name="Google Shape;708;p64"/>
          <p:cNvSpPr txBox="1"/>
          <p:nvPr/>
        </p:nvSpPr>
        <p:spPr>
          <a:xfrm>
            <a:off x="576000" y="3219675"/>
            <a:ext cx="3643800" cy="10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We are now offering this technology as a service to other Blockchain4Good DAOs.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Shapeshift and CULTDAO’s RegenFarm are open for deposits and earning rewards.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50" name="Google Shape;150;p29"/>
          <p:cNvSpPr txBox="1"/>
          <p:nvPr>
            <p:ph idx="4294967295" type="ctrTitle"/>
          </p:nvPr>
        </p:nvSpPr>
        <p:spPr>
          <a:xfrm>
            <a:off x="2718000" y="1008900"/>
            <a:ext cx="3586200" cy="89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ED670"/>
                </a:solidFill>
                <a:latin typeface="Red Hat Display ExtraBold"/>
                <a:ea typeface="Red Hat Display ExtraBold"/>
                <a:cs typeface="Red Hat Display ExtraBold"/>
                <a:sym typeface="Red Hat Display ExtraBold"/>
              </a:rPr>
              <a:t>Nonprofits </a:t>
            </a:r>
            <a:endParaRPr sz="4600">
              <a:solidFill>
                <a:srgbClr val="FED670"/>
              </a:solidFill>
              <a:latin typeface="Red Hat Display ExtraBold"/>
              <a:ea typeface="Red Hat Display ExtraBold"/>
              <a:cs typeface="Red Hat Display ExtraBold"/>
              <a:sym typeface="Red Hat Display ExtraBold"/>
            </a:endParaRPr>
          </a:p>
        </p:txBody>
      </p:sp>
      <p:grpSp>
        <p:nvGrpSpPr>
          <p:cNvPr id="151" name="Google Shape;151;p29"/>
          <p:cNvGrpSpPr/>
          <p:nvPr/>
        </p:nvGrpSpPr>
        <p:grpSpPr>
          <a:xfrm>
            <a:off x="8330688" y="10995400"/>
            <a:ext cx="7722611" cy="1173600"/>
            <a:chOff x="7543488" y="11065850"/>
            <a:chExt cx="7722611" cy="1173600"/>
          </a:xfrm>
        </p:grpSpPr>
        <p:sp>
          <p:nvSpPr>
            <p:cNvPr id="152" name="Google Shape;152;p29"/>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53" name="Google Shape;153;p29"/>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54" name="Google Shape;154;p29"/>
          <p:cNvSpPr txBox="1"/>
          <p:nvPr>
            <p:ph idx="4294967295" type="ctrTitle"/>
          </p:nvPr>
        </p:nvSpPr>
        <p:spPr>
          <a:xfrm>
            <a:off x="3975" y="1907250"/>
            <a:ext cx="9136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200">
                <a:latin typeface="Red Hat Display ExtraBold"/>
                <a:ea typeface="Red Hat Display ExtraBold"/>
                <a:cs typeface="Red Hat Display ExtraBold"/>
                <a:sym typeface="Red Hat Display ExtraBold"/>
              </a:rPr>
              <a:t>~$500 Billion/yr</a:t>
            </a:r>
            <a:endParaRPr sz="8200">
              <a:latin typeface="Red Hat Display ExtraBold"/>
              <a:ea typeface="Red Hat Display ExtraBold"/>
              <a:cs typeface="Red Hat Display ExtraBold"/>
              <a:sym typeface="Red Hat Display ExtraBold"/>
            </a:endParaRPr>
          </a:p>
        </p:txBody>
      </p:sp>
      <p:pic>
        <p:nvPicPr>
          <p:cNvPr id="155" name="Google Shape;155;p29"/>
          <p:cNvPicPr preferRelativeResize="0"/>
          <p:nvPr/>
        </p:nvPicPr>
        <p:blipFill>
          <a:blip r:embed="rId5">
            <a:alphaModFix/>
          </a:blip>
          <a:stretch>
            <a:fillRect/>
          </a:stretch>
        </p:blipFill>
        <p:spPr>
          <a:xfrm>
            <a:off x="7810198" y="3226798"/>
            <a:ext cx="939039" cy="957875"/>
          </a:xfrm>
          <a:prstGeom prst="rect">
            <a:avLst/>
          </a:prstGeom>
          <a:noFill/>
          <a:ln>
            <a:noFill/>
          </a:ln>
        </p:spPr>
      </p:pic>
      <p:pic>
        <p:nvPicPr>
          <p:cNvPr id="156" name="Google Shape;156;p29"/>
          <p:cNvPicPr preferRelativeResize="0"/>
          <p:nvPr/>
        </p:nvPicPr>
        <p:blipFill>
          <a:blip r:embed="rId6">
            <a:alphaModFix/>
          </a:blip>
          <a:stretch>
            <a:fillRect/>
          </a:stretch>
        </p:blipFill>
        <p:spPr>
          <a:xfrm>
            <a:off x="475997" y="3009121"/>
            <a:ext cx="735138" cy="861000"/>
          </a:xfrm>
          <a:prstGeom prst="rect">
            <a:avLst/>
          </a:prstGeom>
          <a:noFill/>
          <a:ln>
            <a:noFill/>
          </a:ln>
        </p:spPr>
      </p:pic>
      <p:pic>
        <p:nvPicPr>
          <p:cNvPr id="157" name="Google Shape;157;p29"/>
          <p:cNvPicPr preferRelativeResize="0"/>
          <p:nvPr/>
        </p:nvPicPr>
        <p:blipFill rotWithShape="1">
          <a:blip r:embed="rId7">
            <a:alphaModFix/>
          </a:blip>
          <a:srcRect b="0" l="0" r="0" t="19080"/>
          <a:stretch/>
        </p:blipFill>
        <p:spPr>
          <a:xfrm>
            <a:off x="7342375" y="-2"/>
            <a:ext cx="1145675" cy="1008900"/>
          </a:xfrm>
          <a:prstGeom prst="rect">
            <a:avLst/>
          </a:prstGeom>
          <a:noFill/>
          <a:ln>
            <a:noFill/>
          </a:ln>
        </p:spPr>
      </p:pic>
      <p:pic>
        <p:nvPicPr>
          <p:cNvPr id="158" name="Google Shape;158;p29"/>
          <p:cNvPicPr preferRelativeResize="0"/>
          <p:nvPr/>
        </p:nvPicPr>
        <p:blipFill>
          <a:blip r:embed="rId8">
            <a:alphaModFix/>
          </a:blip>
          <a:stretch>
            <a:fillRect/>
          </a:stretch>
        </p:blipFill>
        <p:spPr>
          <a:xfrm>
            <a:off x="1100375" y="554872"/>
            <a:ext cx="802737" cy="799975"/>
          </a:xfrm>
          <a:prstGeom prst="rect">
            <a:avLst/>
          </a:prstGeom>
          <a:noFill/>
          <a:ln>
            <a:noFill/>
          </a:ln>
        </p:spPr>
      </p:pic>
      <p:sp>
        <p:nvSpPr>
          <p:cNvPr id="159" name="Google Shape;159;p29"/>
          <p:cNvSpPr txBox="1"/>
          <p:nvPr>
            <p:ph idx="4294967295" type="ctrTitle"/>
          </p:nvPr>
        </p:nvSpPr>
        <p:spPr>
          <a:xfrm>
            <a:off x="2971650" y="3226800"/>
            <a:ext cx="3200700" cy="13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i</a:t>
            </a:r>
            <a:r>
              <a:rPr lang="en" sz="3000">
                <a:solidFill>
                  <a:srgbClr val="FED670"/>
                </a:solidFill>
                <a:latin typeface="Red Hat Display ExtraBold"/>
                <a:ea typeface="Red Hat Display ExtraBold"/>
                <a:cs typeface="Red Hat Display ExtraBold"/>
                <a:sym typeface="Red Hat Display ExtraBold"/>
              </a:rPr>
              <a:t>s donated</a:t>
            </a:r>
            <a:br>
              <a:rPr lang="en" sz="3000">
                <a:solidFill>
                  <a:srgbClr val="3DEBCB"/>
                </a:solidFill>
                <a:latin typeface="Red Hat Display ExtraBold"/>
                <a:ea typeface="Red Hat Display ExtraBold"/>
                <a:cs typeface="Red Hat Display ExtraBold"/>
                <a:sym typeface="Red Hat Display ExtraBold"/>
              </a:rPr>
            </a:br>
            <a:r>
              <a:rPr lang="en" sz="2200">
                <a:latin typeface="Red Hat Display ExtraBold"/>
                <a:ea typeface="Red Hat Display ExtraBold"/>
                <a:cs typeface="Red Hat Display ExtraBold"/>
                <a:sym typeface="Red Hat Display ExtraBold"/>
              </a:rPr>
              <a:t>i</a:t>
            </a:r>
            <a:r>
              <a:rPr lang="en" sz="2200">
                <a:latin typeface="Red Hat Display ExtraBold"/>
                <a:ea typeface="Red Hat Display ExtraBold"/>
                <a:cs typeface="Red Hat Display ExtraBold"/>
                <a:sym typeface="Red Hat Display ExtraBold"/>
              </a:rPr>
              <a:t>n the US</a:t>
            </a:r>
            <a:br>
              <a:rPr lang="en" sz="2200">
                <a:latin typeface="Red Hat Display ExtraBold"/>
                <a:ea typeface="Red Hat Display ExtraBold"/>
                <a:cs typeface="Red Hat Display ExtraBold"/>
                <a:sym typeface="Red Hat Display ExtraBold"/>
              </a:rPr>
            </a:br>
            <a:r>
              <a:rPr lang="en" sz="2200">
                <a:latin typeface="Red Hat Display ExtraBold"/>
                <a:ea typeface="Red Hat Display ExtraBold"/>
                <a:cs typeface="Red Hat Display ExtraBold"/>
                <a:sym typeface="Red Hat Display ExtraBold"/>
              </a:rPr>
              <a:t>alone  </a:t>
            </a:r>
            <a:endParaRPr sz="2200">
              <a:latin typeface="Red Hat Display ExtraBold"/>
              <a:ea typeface="Red Hat Display ExtraBold"/>
              <a:cs typeface="Red Hat Display ExtraBold"/>
              <a:sym typeface="Red Hat Display ExtraBold"/>
            </a:endParaRPr>
          </a:p>
        </p:txBody>
      </p:sp>
      <p:pic>
        <p:nvPicPr>
          <p:cNvPr id="160" name="Google Shape;160;p29"/>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66" name="Google Shape;166;p30"/>
          <p:cNvGrpSpPr/>
          <p:nvPr/>
        </p:nvGrpSpPr>
        <p:grpSpPr>
          <a:xfrm>
            <a:off x="8330688" y="10995400"/>
            <a:ext cx="7722611" cy="1173600"/>
            <a:chOff x="7543488" y="11065850"/>
            <a:chExt cx="7722611" cy="1173600"/>
          </a:xfrm>
        </p:grpSpPr>
        <p:sp>
          <p:nvSpPr>
            <p:cNvPr id="167" name="Google Shape;167;p3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68" name="Google Shape;168;p30"/>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169" name="Google Shape;169;p30"/>
          <p:cNvPicPr preferRelativeResize="0"/>
          <p:nvPr/>
        </p:nvPicPr>
        <p:blipFill>
          <a:blip r:embed="rId5">
            <a:alphaModFix/>
          </a:blip>
          <a:stretch>
            <a:fillRect/>
          </a:stretch>
        </p:blipFill>
        <p:spPr>
          <a:xfrm>
            <a:off x="-1465425" y="2094300"/>
            <a:ext cx="4865101" cy="3892101"/>
          </a:xfrm>
          <a:prstGeom prst="rect">
            <a:avLst/>
          </a:prstGeom>
          <a:noFill/>
          <a:ln>
            <a:noFill/>
          </a:ln>
        </p:spPr>
      </p:pic>
      <p:sp>
        <p:nvSpPr>
          <p:cNvPr id="170" name="Google Shape;170;p30"/>
          <p:cNvSpPr txBox="1"/>
          <p:nvPr/>
        </p:nvSpPr>
        <p:spPr>
          <a:xfrm>
            <a:off x="1544250" y="1608775"/>
            <a:ext cx="6055500" cy="2910600"/>
          </a:xfrm>
          <a:prstGeom prst="rect">
            <a:avLst/>
          </a:prstGeom>
          <a:noFill/>
          <a:ln>
            <a:noFill/>
          </a:ln>
        </p:spPr>
        <p:txBody>
          <a:bodyPr anchorCtr="0" anchor="ctr" bIns="34275" lIns="34275" spcFirstLastPara="1" rIns="34275" wrap="square" tIns="34275">
            <a:noAutofit/>
          </a:bodyPr>
          <a:lstStyle/>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Evolve the nonprofit space</a:t>
            </a:r>
            <a:endParaRPr b="1" sz="2500">
              <a:solidFill>
                <a:schemeClr val="dk1"/>
              </a:solidFill>
              <a:latin typeface="Red Hat Text"/>
              <a:ea typeface="Red Hat Text"/>
              <a:cs typeface="Red Hat Text"/>
              <a:sym typeface="Red Hat Text"/>
            </a:endParaRPr>
          </a:p>
          <a:p>
            <a:pPr indent="0" lvl="0" marL="457200" rtl="0" algn="ctr">
              <a:spcBef>
                <a:spcPts val="0"/>
              </a:spcBef>
              <a:spcAft>
                <a:spcPts val="0"/>
              </a:spcAft>
              <a:buNone/>
            </a:pPr>
            <a:r>
              <a:t/>
            </a:r>
            <a:endParaRPr b="1" sz="2500">
              <a:solidFill>
                <a:schemeClr val="dk1"/>
              </a:solidFill>
              <a:latin typeface="Red Hat Text"/>
              <a:ea typeface="Red Hat Text"/>
              <a:cs typeface="Red Hat Text"/>
              <a:sym typeface="Red Hat Text"/>
            </a:endParaRPr>
          </a:p>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Provide the government services that people actually want</a:t>
            </a:r>
            <a:endParaRPr b="1" sz="2500">
              <a:solidFill>
                <a:schemeClr val="dk1"/>
              </a:solidFill>
              <a:latin typeface="Red Hat Text"/>
              <a:ea typeface="Red Hat Text"/>
              <a:cs typeface="Red Hat Text"/>
              <a:sym typeface="Red Hat Text"/>
            </a:endParaRPr>
          </a:p>
          <a:p>
            <a:pPr indent="0" lvl="0" marL="457200" rtl="0" algn="ctr">
              <a:spcBef>
                <a:spcPts val="0"/>
              </a:spcBef>
              <a:spcAft>
                <a:spcPts val="0"/>
              </a:spcAft>
              <a:buNone/>
            </a:pPr>
            <a:r>
              <a:t/>
            </a:r>
            <a:endParaRPr b="1" sz="2500">
              <a:solidFill>
                <a:schemeClr val="dk1"/>
              </a:solidFill>
              <a:latin typeface="Red Hat Text"/>
              <a:ea typeface="Red Hat Text"/>
              <a:cs typeface="Red Hat Text"/>
              <a:sym typeface="Red Hat Text"/>
            </a:endParaRPr>
          </a:p>
          <a:p>
            <a:pPr indent="-387350" lvl="0" marL="457200" rtl="0" algn="ctr">
              <a:spcBef>
                <a:spcPts val="0"/>
              </a:spcBef>
              <a:spcAft>
                <a:spcPts val="0"/>
              </a:spcAft>
              <a:buClr>
                <a:schemeClr val="dk1"/>
              </a:buClr>
              <a:buSzPts val="2500"/>
              <a:buFont typeface="Red Hat Text"/>
              <a:buAutoNum type="arabicPeriod"/>
            </a:pPr>
            <a:r>
              <a:rPr b="1" lang="en" sz="2500">
                <a:solidFill>
                  <a:schemeClr val="dk1"/>
                </a:solidFill>
                <a:latin typeface="Red Hat Text"/>
                <a:ea typeface="Red Hat Text"/>
                <a:cs typeface="Red Hat Text"/>
                <a:sym typeface="Red Hat Text"/>
              </a:rPr>
              <a:t>Top down control loses legitimacy and fades away peacefully </a:t>
            </a:r>
            <a:endParaRPr b="1" sz="2500">
              <a:solidFill>
                <a:schemeClr val="dk1"/>
              </a:solidFill>
              <a:latin typeface="Red Hat Text"/>
              <a:ea typeface="Red Hat Text"/>
              <a:cs typeface="Red Hat Text"/>
              <a:sym typeface="Red Hat Text"/>
            </a:endParaRPr>
          </a:p>
          <a:p>
            <a:pPr indent="0" lvl="0" marL="0" rtl="0" algn="ctr">
              <a:spcBef>
                <a:spcPts val="0"/>
              </a:spcBef>
              <a:spcAft>
                <a:spcPts val="0"/>
              </a:spcAft>
              <a:buNone/>
            </a:pPr>
            <a:r>
              <a:t/>
            </a:r>
            <a:endParaRPr b="1" sz="2500">
              <a:solidFill>
                <a:schemeClr val="dk1"/>
              </a:solidFill>
              <a:latin typeface="Red Hat Text"/>
              <a:ea typeface="Red Hat Text"/>
              <a:cs typeface="Red Hat Text"/>
              <a:sym typeface="Red Hat Text"/>
            </a:endParaRPr>
          </a:p>
        </p:txBody>
      </p:sp>
      <p:sp>
        <p:nvSpPr>
          <p:cNvPr id="171" name="Google Shape;171;p30"/>
          <p:cNvSpPr txBox="1"/>
          <p:nvPr>
            <p:ph idx="4294967295" type="ctrTitle"/>
          </p:nvPr>
        </p:nvSpPr>
        <p:spPr>
          <a:xfrm>
            <a:off x="25175" y="43970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800">
                <a:solidFill>
                  <a:srgbClr val="FED670"/>
                </a:solidFill>
                <a:latin typeface="Red Hat Display ExtraBold"/>
                <a:ea typeface="Red Hat Display ExtraBold"/>
                <a:cs typeface="Red Hat Display ExtraBold"/>
                <a:sym typeface="Red Hat Display ExtraBold"/>
              </a:rPr>
              <a:t>The 30 year Giveth Roadmap</a:t>
            </a:r>
            <a:endParaRPr sz="3800">
              <a:solidFill>
                <a:srgbClr val="FED670"/>
              </a:solidFill>
              <a:latin typeface="Red Hat Display ExtraBold"/>
              <a:ea typeface="Red Hat Display ExtraBold"/>
              <a:cs typeface="Red Hat Display ExtraBold"/>
              <a:sym typeface="Red Hat Display ExtraBold"/>
            </a:endParaRPr>
          </a:p>
        </p:txBody>
      </p:sp>
      <p:pic>
        <p:nvPicPr>
          <p:cNvPr id="172" name="Google Shape;172;p30"/>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31"/>
          <p:cNvGrpSpPr/>
          <p:nvPr/>
        </p:nvGrpSpPr>
        <p:grpSpPr>
          <a:xfrm>
            <a:off x="8330688" y="10995400"/>
            <a:ext cx="7722611" cy="1173600"/>
            <a:chOff x="7543488" y="11065850"/>
            <a:chExt cx="7722611" cy="1173600"/>
          </a:xfrm>
        </p:grpSpPr>
        <p:sp>
          <p:nvSpPr>
            <p:cNvPr id="178" name="Google Shape;178;p31"/>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79" name="Google Shape;179;p31"/>
            <p:cNvPicPr preferRelativeResize="0"/>
            <p:nvPr/>
          </p:nvPicPr>
          <p:blipFill>
            <a:blip r:embed="rId3">
              <a:alphaModFix/>
            </a:blip>
            <a:stretch>
              <a:fillRect/>
            </a:stretch>
          </p:blipFill>
          <p:spPr>
            <a:xfrm>
              <a:off x="14410223" y="11142050"/>
              <a:ext cx="855875" cy="855875"/>
            </a:xfrm>
            <a:prstGeom prst="rect">
              <a:avLst/>
            </a:prstGeom>
            <a:noFill/>
            <a:ln>
              <a:noFill/>
            </a:ln>
          </p:spPr>
        </p:pic>
      </p:grpSp>
      <p:pic>
        <p:nvPicPr>
          <p:cNvPr id="180" name="Google Shape;180;p31"/>
          <p:cNvPicPr preferRelativeResize="0"/>
          <p:nvPr/>
        </p:nvPicPr>
        <p:blipFill>
          <a:blip r:embed="rId4">
            <a:alphaModFix/>
          </a:blip>
          <a:stretch>
            <a:fillRect/>
          </a:stretch>
        </p:blipFill>
        <p:spPr>
          <a:xfrm>
            <a:off x="0" y="0"/>
            <a:ext cx="9144014" cy="5143500"/>
          </a:xfrm>
          <a:prstGeom prst="rect">
            <a:avLst/>
          </a:prstGeom>
          <a:noFill/>
          <a:ln>
            <a:noFill/>
          </a:ln>
        </p:spPr>
      </p:pic>
      <p:pic>
        <p:nvPicPr>
          <p:cNvPr id="181" name="Google Shape;181;p31"/>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82" name="Google Shape;182;p31"/>
          <p:cNvSpPr/>
          <p:nvPr/>
        </p:nvSpPr>
        <p:spPr>
          <a:xfrm>
            <a:off x="3978813" y="3658700"/>
            <a:ext cx="1603500" cy="826800"/>
          </a:xfrm>
          <a:prstGeom prst="upArrowCallout">
            <a:avLst>
              <a:gd fmla="val 25000" name="adj1"/>
              <a:gd fmla="val 25000" name="adj2"/>
              <a:gd fmla="val 25000" name="adj3"/>
              <a:gd fmla="val 64977" name="adj4"/>
            </a:avLst>
          </a:prstGeom>
          <a:solidFill>
            <a:srgbClr val="FED6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1458D"/>
                </a:solidFill>
                <a:highlight>
                  <a:srgbClr val="FED670"/>
                </a:highlight>
              </a:rPr>
              <a:t>We are here</a:t>
            </a:r>
            <a:endParaRPr b="1" sz="1700">
              <a:solidFill>
                <a:srgbClr val="E1458D"/>
              </a:solidFill>
              <a:highlight>
                <a:srgbClr val="FED670"/>
              </a:highlight>
            </a:endParaRPr>
          </a:p>
        </p:txBody>
      </p:sp>
      <p:cxnSp>
        <p:nvCxnSpPr>
          <p:cNvPr id="183" name="Google Shape;183;p31"/>
          <p:cNvCxnSpPr/>
          <p:nvPr/>
        </p:nvCxnSpPr>
        <p:spPr>
          <a:xfrm rot="10800000">
            <a:off x="1348050" y="3530775"/>
            <a:ext cx="0" cy="842400"/>
          </a:xfrm>
          <a:prstGeom prst="straightConnector1">
            <a:avLst/>
          </a:prstGeom>
          <a:noFill/>
          <a:ln cap="flat" cmpd="sng" w="28575">
            <a:solidFill>
              <a:srgbClr val="3DEBCB"/>
            </a:solidFill>
            <a:prstDash val="dash"/>
            <a:round/>
            <a:headEnd len="med" w="med" type="none"/>
            <a:tailEnd len="med" w="med" type="none"/>
          </a:ln>
        </p:spPr>
      </p:cxnSp>
      <p:pic>
        <p:nvPicPr>
          <p:cNvPr id="184" name="Google Shape;184;p31"/>
          <p:cNvPicPr preferRelativeResize="0"/>
          <p:nvPr/>
        </p:nvPicPr>
        <p:blipFill>
          <a:blip r:embed="rId6">
            <a:alphaModFix/>
          </a:blip>
          <a:stretch>
            <a:fillRect/>
          </a:stretch>
        </p:blipFill>
        <p:spPr>
          <a:xfrm>
            <a:off x="1103675" y="4212726"/>
            <a:ext cx="554925" cy="549800"/>
          </a:xfrm>
          <a:prstGeom prst="rect">
            <a:avLst/>
          </a:prstGeom>
          <a:noFill/>
          <a:ln>
            <a:noFill/>
          </a:ln>
        </p:spPr>
      </p:pic>
      <p:sp>
        <p:nvSpPr>
          <p:cNvPr id="185" name="Google Shape;185;p31"/>
          <p:cNvSpPr txBox="1"/>
          <p:nvPr/>
        </p:nvSpPr>
        <p:spPr>
          <a:xfrm>
            <a:off x="43475" y="2924825"/>
            <a:ext cx="2316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Our DApp</a:t>
            </a:r>
            <a:r>
              <a:rPr b="1" lang="en" sz="1500">
                <a:solidFill>
                  <a:srgbClr val="FED670"/>
                </a:solidFill>
                <a:latin typeface="Red Hat Display"/>
                <a:ea typeface="Red Hat Display"/>
                <a:cs typeface="Red Hat Display"/>
                <a:sym typeface="Red Hat Display"/>
              </a:rPr>
              <a:t>,</a:t>
            </a:r>
            <a:r>
              <a:rPr b="1" lang="en" sz="1500">
                <a:solidFill>
                  <a:schemeClr val="dk1"/>
                </a:solidFill>
                <a:latin typeface="Red Hat Display"/>
                <a:ea typeface="Red Hat Display"/>
                <a:cs typeface="Red Hat Display"/>
                <a:sym typeface="Red Hat Display"/>
              </a:rPr>
              <a:t> </a:t>
            </a:r>
            <a:r>
              <a:rPr b="1" lang="en" sz="1500">
                <a:solidFill>
                  <a:schemeClr val="dk1"/>
                </a:solidFill>
                <a:latin typeface="Red Hat Display"/>
                <a:ea typeface="Red Hat Display"/>
                <a:cs typeface="Red Hat Display"/>
                <a:sym typeface="Red Hat Display"/>
              </a:rPr>
              <a:t>unstoppable</a:t>
            </a:r>
            <a:r>
              <a:rPr b="1" lang="en" sz="1500">
                <a:solidFill>
                  <a:schemeClr val="dk1"/>
                </a:solidFill>
                <a:latin typeface="Red Hat Display"/>
                <a:ea typeface="Red Hat Display"/>
                <a:cs typeface="Red Hat Display"/>
                <a:sym typeface="Red Hat Display"/>
              </a:rPr>
              <a:t> Donation Application</a:t>
            </a:r>
            <a:endParaRPr b="1" sz="1500">
              <a:solidFill>
                <a:schemeClr val="dk1"/>
              </a:solidFill>
              <a:latin typeface="Red Hat Display"/>
              <a:ea typeface="Red Hat Display"/>
              <a:cs typeface="Red Hat Display"/>
              <a:sym typeface="Red Hat Display"/>
            </a:endParaRPr>
          </a:p>
        </p:txBody>
      </p:sp>
      <p:sp>
        <p:nvSpPr>
          <p:cNvPr id="186" name="Google Shape;186;p31"/>
          <p:cNvSpPr txBox="1"/>
          <p:nvPr/>
        </p:nvSpPr>
        <p:spPr>
          <a:xfrm>
            <a:off x="522500" y="2173500"/>
            <a:ext cx="208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GIVbacks</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Donor rewards</a:t>
            </a:r>
            <a:endParaRPr b="1" sz="1500">
              <a:solidFill>
                <a:schemeClr val="dk1"/>
              </a:solidFill>
              <a:latin typeface="Red Hat Display"/>
              <a:ea typeface="Red Hat Display"/>
              <a:cs typeface="Red Hat Display"/>
              <a:sym typeface="Red Hat Display"/>
            </a:endParaRPr>
          </a:p>
        </p:txBody>
      </p:sp>
      <p:sp>
        <p:nvSpPr>
          <p:cNvPr id="187" name="Google Shape;187;p31"/>
          <p:cNvSpPr txBox="1"/>
          <p:nvPr/>
        </p:nvSpPr>
        <p:spPr>
          <a:xfrm>
            <a:off x="2249625" y="1375257"/>
            <a:ext cx="333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GIVpower</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Support projects &amp; earn</a:t>
            </a:r>
            <a:endParaRPr b="1" sz="1500">
              <a:solidFill>
                <a:schemeClr val="dk1"/>
              </a:solidFill>
              <a:latin typeface="Red Hat Display"/>
              <a:ea typeface="Red Hat Display"/>
              <a:cs typeface="Red Hat Display"/>
              <a:sym typeface="Red Hat Display"/>
            </a:endParaRPr>
          </a:p>
        </p:txBody>
      </p:sp>
      <p:cxnSp>
        <p:nvCxnSpPr>
          <p:cNvPr id="188" name="Google Shape;188;p31"/>
          <p:cNvCxnSpPr/>
          <p:nvPr/>
        </p:nvCxnSpPr>
        <p:spPr>
          <a:xfrm rot="10800000">
            <a:off x="2602988" y="2416075"/>
            <a:ext cx="0" cy="842400"/>
          </a:xfrm>
          <a:prstGeom prst="straightConnector1">
            <a:avLst/>
          </a:prstGeom>
          <a:noFill/>
          <a:ln cap="flat" cmpd="sng" w="28575">
            <a:solidFill>
              <a:srgbClr val="3DEBCB"/>
            </a:solidFill>
            <a:prstDash val="dash"/>
            <a:round/>
            <a:headEnd len="med" w="med" type="none"/>
            <a:tailEnd len="med" w="med" type="none"/>
          </a:ln>
        </p:spPr>
      </p:cxnSp>
      <p:pic>
        <p:nvPicPr>
          <p:cNvPr id="189" name="Google Shape;189;p31"/>
          <p:cNvPicPr preferRelativeResize="0"/>
          <p:nvPr/>
        </p:nvPicPr>
        <p:blipFill>
          <a:blip r:embed="rId6">
            <a:alphaModFix/>
          </a:blip>
          <a:stretch>
            <a:fillRect/>
          </a:stretch>
        </p:blipFill>
        <p:spPr>
          <a:xfrm>
            <a:off x="2385963" y="3121426"/>
            <a:ext cx="554925" cy="549800"/>
          </a:xfrm>
          <a:prstGeom prst="rect">
            <a:avLst/>
          </a:prstGeom>
          <a:noFill/>
          <a:ln>
            <a:noFill/>
          </a:ln>
        </p:spPr>
      </p:pic>
      <p:sp>
        <p:nvSpPr>
          <p:cNvPr id="190" name="Google Shape;190;p31"/>
          <p:cNvSpPr txBox="1"/>
          <p:nvPr>
            <p:ph idx="4294967295" type="ctrTitle"/>
          </p:nvPr>
        </p:nvSpPr>
        <p:spPr>
          <a:xfrm>
            <a:off x="25175" y="28810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400">
                <a:latin typeface="Red Hat Display ExtraBold"/>
                <a:ea typeface="Red Hat Display ExtraBold"/>
                <a:cs typeface="Red Hat Display ExtraBold"/>
                <a:sym typeface="Red Hat Display ExtraBold"/>
              </a:rPr>
              <a:t>The 3 year Giveth Roadmap</a:t>
            </a:r>
            <a:endParaRPr sz="3400">
              <a:latin typeface="Red Hat Display ExtraBold"/>
              <a:ea typeface="Red Hat Display ExtraBold"/>
              <a:cs typeface="Red Hat Display ExtraBold"/>
              <a:sym typeface="Red Hat Display ExtraBold"/>
            </a:endParaRPr>
          </a:p>
        </p:txBody>
      </p:sp>
      <p:sp>
        <p:nvSpPr>
          <p:cNvPr id="191" name="Google Shape;191;p31"/>
          <p:cNvSpPr txBox="1"/>
          <p:nvPr/>
        </p:nvSpPr>
        <p:spPr>
          <a:xfrm>
            <a:off x="5834650" y="3430100"/>
            <a:ext cx="325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dk1"/>
              </a:solidFill>
              <a:latin typeface="Red Hat Display"/>
              <a:ea typeface="Red Hat Display"/>
              <a:cs typeface="Red Hat Display"/>
              <a:sym typeface="Red Hat Display"/>
            </a:endParaRPr>
          </a:p>
        </p:txBody>
      </p:sp>
      <p:sp>
        <p:nvSpPr>
          <p:cNvPr id="192" name="Google Shape;192;p31"/>
          <p:cNvSpPr txBox="1"/>
          <p:nvPr/>
        </p:nvSpPr>
        <p:spPr>
          <a:xfrm>
            <a:off x="5416438" y="2979088"/>
            <a:ext cx="1717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GIVfi</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Revenue models  integrated</a:t>
            </a:r>
            <a:endParaRPr b="1" sz="1500">
              <a:solidFill>
                <a:schemeClr val="dk1"/>
              </a:solidFill>
              <a:latin typeface="Red Hat Display"/>
              <a:ea typeface="Red Hat Display"/>
              <a:cs typeface="Red Hat Display"/>
              <a:sym typeface="Red Hat Display"/>
            </a:endParaRPr>
          </a:p>
        </p:txBody>
      </p:sp>
      <p:cxnSp>
        <p:nvCxnSpPr>
          <p:cNvPr id="193" name="Google Shape;193;p31"/>
          <p:cNvCxnSpPr/>
          <p:nvPr/>
        </p:nvCxnSpPr>
        <p:spPr>
          <a:xfrm rot="10800000">
            <a:off x="5741706" y="2371501"/>
            <a:ext cx="0" cy="647400"/>
          </a:xfrm>
          <a:prstGeom prst="straightConnector1">
            <a:avLst/>
          </a:prstGeom>
          <a:noFill/>
          <a:ln cap="flat" cmpd="sng" w="28575">
            <a:solidFill>
              <a:srgbClr val="3DEBCB"/>
            </a:solidFill>
            <a:prstDash val="dash"/>
            <a:round/>
            <a:headEnd len="med" w="med" type="none"/>
            <a:tailEnd len="med" w="med" type="none"/>
          </a:ln>
        </p:spPr>
      </p:cxnSp>
      <p:pic>
        <p:nvPicPr>
          <p:cNvPr id="194" name="Google Shape;194;p31"/>
          <p:cNvPicPr preferRelativeResize="0"/>
          <p:nvPr/>
        </p:nvPicPr>
        <p:blipFill>
          <a:blip r:embed="rId6">
            <a:alphaModFix/>
          </a:blip>
          <a:stretch>
            <a:fillRect/>
          </a:stretch>
        </p:blipFill>
        <p:spPr>
          <a:xfrm>
            <a:off x="4539900" y="2924826"/>
            <a:ext cx="554925" cy="549800"/>
          </a:xfrm>
          <a:prstGeom prst="rect">
            <a:avLst/>
          </a:prstGeom>
          <a:noFill/>
          <a:ln>
            <a:noFill/>
          </a:ln>
        </p:spPr>
      </p:pic>
      <p:pic>
        <p:nvPicPr>
          <p:cNvPr id="195" name="Google Shape;195;p31"/>
          <p:cNvPicPr preferRelativeResize="0"/>
          <p:nvPr/>
        </p:nvPicPr>
        <p:blipFill>
          <a:blip r:embed="rId6">
            <a:alphaModFix/>
          </a:blip>
          <a:stretch>
            <a:fillRect/>
          </a:stretch>
        </p:blipFill>
        <p:spPr>
          <a:xfrm>
            <a:off x="7031750" y="1866276"/>
            <a:ext cx="554925" cy="549800"/>
          </a:xfrm>
          <a:prstGeom prst="rect">
            <a:avLst/>
          </a:prstGeom>
          <a:noFill/>
          <a:ln>
            <a:noFill/>
          </a:ln>
        </p:spPr>
      </p:pic>
      <p:sp>
        <p:nvSpPr>
          <p:cNvPr id="196" name="Google Shape;196;p31"/>
          <p:cNvSpPr txBox="1"/>
          <p:nvPr/>
        </p:nvSpPr>
        <p:spPr>
          <a:xfrm>
            <a:off x="6011100" y="3994264"/>
            <a:ext cx="259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Gurves</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Projects become Impact DAOs collateralized by GIV</a:t>
            </a:r>
            <a:endParaRPr b="1" sz="1500">
              <a:solidFill>
                <a:schemeClr val="dk1"/>
              </a:solidFill>
              <a:latin typeface="Red Hat Display"/>
              <a:ea typeface="Red Hat Display"/>
              <a:cs typeface="Red Hat Display"/>
              <a:sym typeface="Red Hat Display"/>
            </a:endParaRPr>
          </a:p>
        </p:txBody>
      </p:sp>
      <p:cxnSp>
        <p:nvCxnSpPr>
          <p:cNvPr id="197" name="Google Shape;197;p31"/>
          <p:cNvCxnSpPr/>
          <p:nvPr/>
        </p:nvCxnSpPr>
        <p:spPr>
          <a:xfrm rot="10800000">
            <a:off x="1550600" y="2416075"/>
            <a:ext cx="1052400" cy="0"/>
          </a:xfrm>
          <a:prstGeom prst="straightConnector1">
            <a:avLst/>
          </a:prstGeom>
          <a:noFill/>
          <a:ln cap="flat" cmpd="sng" w="28575">
            <a:solidFill>
              <a:srgbClr val="3DEBCB"/>
            </a:solidFill>
            <a:prstDash val="dash"/>
            <a:round/>
            <a:headEnd len="med" w="med" type="none"/>
            <a:tailEnd len="med" w="med" type="none"/>
          </a:ln>
        </p:spPr>
      </p:cxnSp>
      <p:cxnSp>
        <p:nvCxnSpPr>
          <p:cNvPr id="198" name="Google Shape;198;p31"/>
          <p:cNvCxnSpPr>
            <a:stCxn id="194" idx="0"/>
          </p:cNvCxnSpPr>
          <p:nvPr/>
        </p:nvCxnSpPr>
        <p:spPr>
          <a:xfrm rot="10800000">
            <a:off x="4817363" y="1559826"/>
            <a:ext cx="0" cy="1365000"/>
          </a:xfrm>
          <a:prstGeom prst="straightConnector1">
            <a:avLst/>
          </a:prstGeom>
          <a:noFill/>
          <a:ln cap="flat" cmpd="sng" w="28575">
            <a:solidFill>
              <a:srgbClr val="3DEBCB"/>
            </a:solidFill>
            <a:prstDash val="dash"/>
            <a:round/>
            <a:headEnd len="med" w="med" type="none"/>
            <a:tailEnd len="med" w="med" type="none"/>
          </a:ln>
        </p:spPr>
      </p:cxnSp>
      <p:cxnSp>
        <p:nvCxnSpPr>
          <p:cNvPr id="199" name="Google Shape;199;p31"/>
          <p:cNvCxnSpPr/>
          <p:nvPr/>
        </p:nvCxnSpPr>
        <p:spPr>
          <a:xfrm rot="10800000">
            <a:off x="3374525" y="1617727"/>
            <a:ext cx="1449900" cy="0"/>
          </a:xfrm>
          <a:prstGeom prst="straightConnector1">
            <a:avLst/>
          </a:prstGeom>
          <a:noFill/>
          <a:ln cap="flat" cmpd="sng" w="28575">
            <a:solidFill>
              <a:srgbClr val="3DEBCB"/>
            </a:solidFill>
            <a:prstDash val="dash"/>
            <a:round/>
            <a:headEnd len="med" w="med" type="none"/>
            <a:tailEnd len="med" w="med" type="none"/>
          </a:ln>
        </p:spPr>
      </p:cxnSp>
      <p:pic>
        <p:nvPicPr>
          <p:cNvPr id="200" name="Google Shape;200;p31"/>
          <p:cNvPicPr preferRelativeResize="0"/>
          <p:nvPr/>
        </p:nvPicPr>
        <p:blipFill>
          <a:blip r:embed="rId6">
            <a:alphaModFix/>
          </a:blip>
          <a:stretch>
            <a:fillRect/>
          </a:stretch>
        </p:blipFill>
        <p:spPr>
          <a:xfrm>
            <a:off x="5485725" y="2064926"/>
            <a:ext cx="554925" cy="549800"/>
          </a:xfrm>
          <a:prstGeom prst="rect">
            <a:avLst/>
          </a:prstGeom>
          <a:noFill/>
          <a:ln>
            <a:noFill/>
          </a:ln>
        </p:spPr>
      </p:pic>
      <p:cxnSp>
        <p:nvCxnSpPr>
          <p:cNvPr id="201" name="Google Shape;201;p31"/>
          <p:cNvCxnSpPr/>
          <p:nvPr/>
        </p:nvCxnSpPr>
        <p:spPr>
          <a:xfrm rot="10800000">
            <a:off x="7274650" y="2340850"/>
            <a:ext cx="8700" cy="1908300"/>
          </a:xfrm>
          <a:prstGeom prst="straightConnector1">
            <a:avLst/>
          </a:prstGeom>
          <a:noFill/>
          <a:ln cap="flat" cmpd="sng" w="28575">
            <a:solidFill>
              <a:srgbClr val="3DEBCB"/>
            </a:solidFill>
            <a:prstDash val="dash"/>
            <a:round/>
            <a:headEnd len="med" w="med" type="none"/>
            <a:tailEnd len="med" w="med" type="none"/>
          </a:ln>
        </p:spPr>
      </p:cxnSp>
      <p:cxnSp>
        <p:nvCxnSpPr>
          <p:cNvPr id="202" name="Google Shape;202;p31"/>
          <p:cNvCxnSpPr/>
          <p:nvPr/>
        </p:nvCxnSpPr>
        <p:spPr>
          <a:xfrm rot="10800000">
            <a:off x="6833075" y="4249150"/>
            <a:ext cx="383100" cy="0"/>
          </a:xfrm>
          <a:prstGeom prst="straightConnector1">
            <a:avLst/>
          </a:prstGeom>
          <a:noFill/>
          <a:ln cap="flat" cmpd="sng" w="28575">
            <a:solidFill>
              <a:srgbClr val="3DEBCB"/>
            </a:solidFill>
            <a:prstDash val="dash"/>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2"/>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208" name="Google Shape;208;p32"/>
          <p:cNvSpPr txBox="1"/>
          <p:nvPr>
            <p:ph type="title"/>
          </p:nvPr>
        </p:nvSpPr>
        <p:spPr>
          <a:xfrm>
            <a:off x="1361700" y="269025"/>
            <a:ext cx="64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rgbClr val="FED670"/>
                </a:solidFill>
                <a:latin typeface="Red Hat Display"/>
                <a:ea typeface="Red Hat Display"/>
                <a:cs typeface="Red Hat Display"/>
                <a:sym typeface="Red Hat Display"/>
              </a:rPr>
              <a:t>History of Success</a:t>
            </a:r>
            <a:endParaRPr b="1" sz="3000">
              <a:solidFill>
                <a:srgbClr val="FED670"/>
              </a:solidFill>
              <a:latin typeface="Red Hat Display"/>
              <a:ea typeface="Red Hat Display"/>
              <a:cs typeface="Red Hat Display"/>
              <a:sym typeface="Red Hat Display"/>
            </a:endParaRPr>
          </a:p>
        </p:txBody>
      </p:sp>
      <p:pic>
        <p:nvPicPr>
          <p:cNvPr id="209" name="Google Shape;209;p32"/>
          <p:cNvPicPr preferRelativeResize="0"/>
          <p:nvPr/>
        </p:nvPicPr>
        <p:blipFill rotWithShape="1">
          <a:blip r:embed="rId4">
            <a:alphaModFix/>
          </a:blip>
          <a:srcRect b="0" l="0" r="26356" t="0"/>
          <a:stretch/>
        </p:blipFill>
        <p:spPr>
          <a:xfrm>
            <a:off x="8110125" y="172775"/>
            <a:ext cx="1033875" cy="1386125"/>
          </a:xfrm>
          <a:prstGeom prst="rect">
            <a:avLst/>
          </a:prstGeom>
          <a:noFill/>
          <a:ln>
            <a:noFill/>
          </a:ln>
        </p:spPr>
      </p:pic>
      <p:sp>
        <p:nvSpPr>
          <p:cNvPr id="210" name="Google Shape;210;p32"/>
          <p:cNvSpPr txBox="1"/>
          <p:nvPr/>
        </p:nvSpPr>
        <p:spPr>
          <a:xfrm>
            <a:off x="199000" y="1948150"/>
            <a:ext cx="133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F</a:t>
            </a:r>
            <a:r>
              <a:rPr b="1" lang="en" sz="900">
                <a:solidFill>
                  <a:srgbClr val="FED670"/>
                </a:solidFill>
              </a:rPr>
              <a:t>ounded</a:t>
            </a:r>
            <a:r>
              <a:rPr lang="en" sz="900">
                <a:solidFill>
                  <a:schemeClr val="lt1"/>
                </a:solidFill>
              </a:rPr>
              <a:t> by Griff Green, Jordi Baylina, and members of the White Hat Group</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Created </a:t>
            </a:r>
            <a:r>
              <a:rPr b="1" lang="en" sz="900">
                <a:solidFill>
                  <a:srgbClr val="FED670"/>
                </a:solidFill>
              </a:rPr>
              <a:t>Minime</a:t>
            </a:r>
            <a:r>
              <a:rPr lang="en" sz="900">
                <a:solidFill>
                  <a:srgbClr val="FED670"/>
                </a:solidFill>
              </a:rPr>
              <a:t> </a:t>
            </a:r>
            <a:r>
              <a:rPr b="1" lang="en" sz="900">
                <a:solidFill>
                  <a:srgbClr val="FED670"/>
                </a:solidFill>
              </a:rPr>
              <a:t>Token</a:t>
            </a:r>
            <a:r>
              <a:rPr lang="en" sz="900">
                <a:solidFill>
                  <a:schemeClr val="lt1"/>
                </a:solidFill>
              </a:rPr>
              <a:t> contract (used by Aragon, Status, etc. and forked by Compound)</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211" name="Google Shape;211;p32"/>
          <p:cNvSpPr txBox="1"/>
          <p:nvPr/>
        </p:nvSpPr>
        <p:spPr>
          <a:xfrm>
            <a:off x="1466875" y="1948150"/>
            <a:ext cx="1439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First project website launch</a:t>
            </a:r>
            <a:endParaRPr sz="900">
              <a:solidFill>
                <a:schemeClr val="lt1"/>
              </a:solidFill>
            </a:endParaRPr>
          </a:p>
          <a:p>
            <a:pPr indent="0" lvl="0" marL="0" rtl="0" algn="l">
              <a:spcBef>
                <a:spcPts val="0"/>
              </a:spcBef>
              <a:spcAft>
                <a:spcPts val="0"/>
              </a:spcAft>
              <a:buNone/>
            </a:pPr>
            <a:r>
              <a:rPr lang="en" sz="900">
                <a:solidFill>
                  <a:schemeClr val="lt1"/>
                </a:solidFill>
              </a:rPr>
              <a:t>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Donation Application (</a:t>
            </a:r>
            <a:r>
              <a:rPr b="1" lang="en" sz="900">
                <a:solidFill>
                  <a:srgbClr val="FED670"/>
                </a:solidFill>
              </a:rPr>
              <a:t>DApp</a:t>
            </a:r>
            <a:r>
              <a:rPr lang="en" sz="900">
                <a:solidFill>
                  <a:schemeClr val="lt1"/>
                </a:solidFill>
              </a:rPr>
              <a:t>) launched - enabling traceable &amp; accountable donations to for-good campaigns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 officially introduced as a DAC, introducing a </a:t>
            </a:r>
            <a:r>
              <a:rPr b="1" lang="en" sz="900">
                <a:solidFill>
                  <a:srgbClr val="FED670"/>
                </a:solidFill>
              </a:rPr>
              <a:t>new governance structure for the DAO</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Creation of  </a:t>
            </a:r>
            <a:r>
              <a:rPr b="1" lang="en" sz="900">
                <a:solidFill>
                  <a:srgbClr val="FED670"/>
                </a:solidFill>
              </a:rPr>
              <a:t>Reward DAO</a:t>
            </a:r>
            <a:r>
              <a:rPr lang="en" sz="900">
                <a:solidFill>
                  <a:schemeClr val="lt1"/>
                </a:solidFill>
              </a:rPr>
              <a:t>: a system to reward contributors for their work, now called Praise</a:t>
            </a:r>
            <a:endParaRPr sz="900">
              <a:solidFill>
                <a:schemeClr val="lt1"/>
              </a:solidFill>
            </a:endParaRPr>
          </a:p>
        </p:txBody>
      </p:sp>
      <p:sp>
        <p:nvSpPr>
          <p:cNvPr id="212" name="Google Shape;212;p32"/>
          <p:cNvSpPr txBox="1"/>
          <p:nvPr/>
        </p:nvSpPr>
        <p:spPr>
          <a:xfrm>
            <a:off x="2866000" y="1948150"/>
            <a:ext cx="1439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Organized </a:t>
            </a:r>
            <a:r>
              <a:rPr b="1" lang="en" sz="900">
                <a:solidFill>
                  <a:srgbClr val="FED670"/>
                </a:solidFill>
              </a:rPr>
              <a:t>ScalingNow! Conference</a:t>
            </a:r>
            <a:r>
              <a:rPr b="1" lang="en" sz="900">
                <a:solidFill>
                  <a:srgbClr val="FED670"/>
                </a:solidFill>
              </a:rPr>
              <a:t> </a:t>
            </a:r>
            <a:r>
              <a:rPr lang="en" sz="900">
                <a:solidFill>
                  <a:schemeClr val="lt1"/>
                </a:solidFill>
              </a:rPr>
              <a:t>to address Ethereum scaling issues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Won 1st place</a:t>
            </a:r>
            <a:r>
              <a:rPr lang="en" sz="900">
                <a:solidFill>
                  <a:schemeClr val="lt1"/>
                </a:solidFill>
              </a:rPr>
              <a:t> at Edcon’s Super Demo in Toronto</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Launched </a:t>
            </a:r>
            <a:r>
              <a:rPr b="1" lang="en" sz="900">
                <a:solidFill>
                  <a:srgbClr val="FED670"/>
                </a:solidFill>
              </a:rPr>
              <a:t>Giveth Trace</a:t>
            </a:r>
            <a:r>
              <a:rPr lang="en" sz="900">
                <a:solidFill>
                  <a:schemeClr val="lt1"/>
                </a:solidFill>
              </a:rPr>
              <a:t> in beta, one of the first multichain DApps with a bridge to Rinkeby</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Supported the launch of xDai, as one of 4 founding validators</a:t>
            </a:r>
            <a:endParaRPr sz="900">
              <a:solidFill>
                <a:schemeClr val="lt1"/>
              </a:solidFill>
            </a:endParaRPr>
          </a:p>
        </p:txBody>
      </p:sp>
      <p:sp>
        <p:nvSpPr>
          <p:cNvPr id="213" name="Google Shape;213;p32"/>
          <p:cNvSpPr txBox="1"/>
          <p:nvPr/>
        </p:nvSpPr>
        <p:spPr>
          <a:xfrm>
            <a:off x="4362400" y="1948150"/>
            <a:ext cx="1439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Commons Stack</a:t>
            </a:r>
            <a:r>
              <a:rPr lang="en" sz="900">
                <a:solidFill>
                  <a:schemeClr val="lt1"/>
                </a:solidFill>
              </a:rPr>
              <a:t> spun out of Giveth: a  partner project designed to help with Giveth’s vision of Regenerative Microeconomies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Augmented Bonding Curve</a:t>
            </a:r>
            <a:r>
              <a:rPr lang="en" sz="900">
                <a:solidFill>
                  <a:schemeClr val="lt1"/>
                </a:solidFill>
              </a:rPr>
              <a:t> designed</a:t>
            </a:r>
            <a:br>
              <a:rPr lang="en" sz="900">
                <a:solidFill>
                  <a:schemeClr val="lt1"/>
                </a:solidFill>
              </a:rPr>
            </a:br>
            <a:endParaRPr sz="900">
              <a:solidFill>
                <a:schemeClr val="lt1"/>
              </a:solidFill>
            </a:endParaRPr>
          </a:p>
          <a:p>
            <a:pPr indent="0" lvl="0" marL="0" rtl="0" algn="l">
              <a:spcBef>
                <a:spcPts val="0"/>
              </a:spcBef>
              <a:spcAft>
                <a:spcPts val="0"/>
              </a:spcAft>
              <a:buNone/>
            </a:pPr>
            <a:r>
              <a:rPr b="1" lang="en" sz="900">
                <a:solidFill>
                  <a:srgbClr val="FED670"/>
                </a:solidFill>
              </a:rPr>
              <a:t>• Conviction Voting </a:t>
            </a:r>
            <a:r>
              <a:rPr lang="en" sz="900">
                <a:solidFill>
                  <a:schemeClr val="lt1"/>
                </a:solidFill>
              </a:rPr>
              <a:t>designed</a:t>
            </a:r>
            <a:br>
              <a:rPr lang="en" sz="900">
                <a:solidFill>
                  <a:schemeClr val="lt1"/>
                </a:solidFill>
              </a:rPr>
            </a:br>
            <a:endParaRPr sz="900">
              <a:solidFill>
                <a:schemeClr val="lt1"/>
              </a:solidFill>
            </a:endParaRPr>
          </a:p>
        </p:txBody>
      </p:sp>
      <p:sp>
        <p:nvSpPr>
          <p:cNvPr id="214" name="Google Shape;214;p32"/>
          <p:cNvSpPr txBox="1"/>
          <p:nvPr/>
        </p:nvSpPr>
        <p:spPr>
          <a:xfrm>
            <a:off x="5810200" y="1948150"/>
            <a:ext cx="1439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Work begun on building </a:t>
            </a:r>
            <a:r>
              <a:rPr b="1" lang="en" sz="900">
                <a:solidFill>
                  <a:srgbClr val="FED670"/>
                </a:solidFill>
              </a:rPr>
              <a:t>Token Engineering Commons</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 Trace exigraduated out of beta with better functionality and streamlined UX</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Giveth’s reputation DAO launched using “Soul-bound tokens” now known as nrGIV DAO</a:t>
            </a:r>
            <a:br>
              <a:rPr lang="en" sz="900">
                <a:solidFill>
                  <a:schemeClr val="lt1"/>
                </a:solidFill>
              </a:rPr>
            </a:b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215" name="Google Shape;215;p32"/>
          <p:cNvSpPr txBox="1"/>
          <p:nvPr/>
        </p:nvSpPr>
        <p:spPr>
          <a:xfrm>
            <a:off x="7249900" y="1948150"/>
            <a:ext cx="15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New donation application</a:t>
            </a:r>
            <a:r>
              <a:rPr lang="en" sz="900">
                <a:solidFill>
                  <a:schemeClr val="lt1"/>
                </a:solidFill>
              </a:rPr>
              <a:t> built with simple</a:t>
            </a:r>
            <a:r>
              <a:rPr lang="en" sz="900">
                <a:solidFill>
                  <a:schemeClr val="lt1"/>
                </a:solidFill>
              </a:rPr>
              <a:t> peer-to-peer donations on both Mainnet and xDai (now Gnosis Chain)</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Launch of </a:t>
            </a:r>
            <a:r>
              <a:rPr b="1" lang="en" sz="900">
                <a:solidFill>
                  <a:srgbClr val="FED670"/>
                </a:solidFill>
              </a:rPr>
              <a:t>GIVeconomy</a:t>
            </a:r>
            <a:r>
              <a:rPr lang="en" sz="900">
                <a:solidFill>
                  <a:schemeClr val="lt1"/>
                </a:solidFill>
              </a:rPr>
              <a:t> and GIV. Live: GIVfarm, GIVstream and Conviction Voting</a:t>
            </a:r>
            <a:endParaRPr sz="900">
              <a:solidFill>
                <a:schemeClr val="lt1"/>
              </a:solidFill>
            </a:endParaRPr>
          </a:p>
          <a:p>
            <a:pPr indent="0" lvl="0" marL="0" rtl="0" algn="l">
              <a:spcBef>
                <a:spcPts val="0"/>
              </a:spcBef>
              <a:spcAft>
                <a:spcPts val="0"/>
              </a:spcAft>
              <a:buNone/>
            </a:pPr>
            <a:br>
              <a:rPr lang="en" sz="900">
                <a:solidFill>
                  <a:schemeClr val="lt1"/>
                </a:solidFill>
              </a:rPr>
            </a:br>
            <a:r>
              <a:rPr b="1" lang="en" sz="900">
                <a:solidFill>
                  <a:srgbClr val="FED670"/>
                </a:solidFill>
              </a:rPr>
              <a:t>• </a:t>
            </a:r>
            <a:r>
              <a:rPr lang="en" sz="900">
                <a:solidFill>
                  <a:schemeClr val="lt1"/>
                </a:solidFill>
              </a:rPr>
              <a:t>Giveth now  governed by holders of GIV and nrGIV</a:t>
            </a:r>
            <a:br>
              <a:rPr lang="en" sz="900">
                <a:solidFill>
                  <a:schemeClr val="lt1"/>
                </a:solidFill>
              </a:rPr>
            </a:br>
            <a:endParaRPr sz="900">
              <a:solidFill>
                <a:schemeClr val="lt1"/>
              </a:solidFill>
            </a:endParaRPr>
          </a:p>
          <a:p>
            <a:pPr indent="0" lvl="0" marL="0" rtl="0" algn="l">
              <a:spcBef>
                <a:spcPts val="0"/>
              </a:spcBef>
              <a:spcAft>
                <a:spcPts val="0"/>
              </a:spcAft>
              <a:buNone/>
            </a:pPr>
            <a:r>
              <a:rPr lang="en" sz="900">
                <a:solidFill>
                  <a:schemeClr val="lt1"/>
                </a:solidFill>
              </a:rPr>
              <a:t>• Giveth in full-swing with functioning tokenization platform</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cxnSp>
        <p:nvCxnSpPr>
          <p:cNvPr id="216" name="Google Shape;216;p32"/>
          <p:cNvCxnSpPr/>
          <p:nvPr/>
        </p:nvCxnSpPr>
        <p:spPr>
          <a:xfrm>
            <a:off x="967825" y="1620700"/>
            <a:ext cx="7071000" cy="1200"/>
          </a:xfrm>
          <a:prstGeom prst="straightConnector1">
            <a:avLst/>
          </a:prstGeom>
          <a:noFill/>
          <a:ln cap="flat" cmpd="sng" w="152400">
            <a:solidFill>
              <a:srgbClr val="FED670"/>
            </a:solidFill>
            <a:prstDash val="solid"/>
            <a:round/>
            <a:headEnd len="med" w="med" type="none"/>
            <a:tailEnd len="med" w="med" type="none"/>
          </a:ln>
        </p:spPr>
      </p:cxnSp>
      <p:sp>
        <p:nvSpPr>
          <p:cNvPr id="217" name="Google Shape;217;p32"/>
          <p:cNvSpPr/>
          <p:nvPr/>
        </p:nvSpPr>
        <p:spPr>
          <a:xfrm>
            <a:off x="8038825" y="1439050"/>
            <a:ext cx="388500" cy="365700"/>
          </a:xfrm>
          <a:prstGeom prst="stripedRightArrow">
            <a:avLst>
              <a:gd fmla="val 50000" name="adj1"/>
              <a:gd fmla="val 50000" name="adj2"/>
            </a:avLst>
          </a:prstGeom>
          <a:solidFill>
            <a:srgbClr val="FED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4682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t>
            </a:r>
            <a:r>
              <a:rPr b="1" lang="en" sz="1200">
                <a:solidFill>
                  <a:schemeClr val="lt1"/>
                </a:solidFill>
              </a:rPr>
              <a:t>16</a:t>
            </a:r>
            <a:endParaRPr b="1" sz="1200">
              <a:solidFill>
                <a:schemeClr val="lt1"/>
              </a:solidFill>
            </a:endParaRPr>
          </a:p>
        </p:txBody>
      </p:sp>
      <p:sp>
        <p:nvSpPr>
          <p:cNvPr id="219" name="Google Shape;219;p32"/>
          <p:cNvSpPr/>
          <p:nvPr/>
        </p:nvSpPr>
        <p:spPr>
          <a:xfrm>
            <a:off x="1763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‘17</a:t>
            </a:r>
            <a:endParaRPr b="1" sz="1200">
              <a:solidFill>
                <a:schemeClr val="lt1"/>
              </a:solidFill>
            </a:endParaRPr>
          </a:p>
        </p:txBody>
      </p:sp>
      <p:sp>
        <p:nvSpPr>
          <p:cNvPr id="220" name="Google Shape;220;p32"/>
          <p:cNvSpPr/>
          <p:nvPr/>
        </p:nvSpPr>
        <p:spPr>
          <a:xfrm>
            <a:off x="3059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‘18</a:t>
            </a:r>
            <a:endParaRPr b="1" sz="1200">
              <a:solidFill>
                <a:schemeClr val="lt1"/>
              </a:solidFill>
            </a:endParaRPr>
          </a:p>
        </p:txBody>
      </p:sp>
      <p:sp>
        <p:nvSpPr>
          <p:cNvPr id="221" name="Google Shape;221;p32"/>
          <p:cNvSpPr/>
          <p:nvPr/>
        </p:nvSpPr>
        <p:spPr>
          <a:xfrm>
            <a:off x="4583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‘19</a:t>
            </a:r>
            <a:endParaRPr b="1" sz="1200">
              <a:solidFill>
                <a:schemeClr val="lt1"/>
              </a:solidFill>
            </a:endParaRPr>
          </a:p>
        </p:txBody>
      </p:sp>
      <p:sp>
        <p:nvSpPr>
          <p:cNvPr id="222" name="Google Shape;222;p32"/>
          <p:cNvSpPr/>
          <p:nvPr/>
        </p:nvSpPr>
        <p:spPr>
          <a:xfrm>
            <a:off x="60308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‘20</a:t>
            </a:r>
            <a:endParaRPr b="1" sz="1200">
              <a:solidFill>
                <a:schemeClr val="lt1"/>
              </a:solidFill>
            </a:endParaRPr>
          </a:p>
        </p:txBody>
      </p:sp>
      <p:sp>
        <p:nvSpPr>
          <p:cNvPr id="223" name="Google Shape;223;p32"/>
          <p:cNvSpPr/>
          <p:nvPr/>
        </p:nvSpPr>
        <p:spPr>
          <a:xfrm>
            <a:off x="7478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‘21</a:t>
            </a:r>
            <a:endParaRPr b="1" sz="1200">
              <a:solidFill>
                <a:schemeClr val="lt1"/>
              </a:solidFill>
            </a:endParaRPr>
          </a:p>
        </p:txBody>
      </p:sp>
      <p:pic>
        <p:nvPicPr>
          <p:cNvPr id="224" name="Google Shape;224;p32"/>
          <p:cNvPicPr preferRelativeResize="0"/>
          <p:nvPr/>
        </p:nvPicPr>
        <p:blipFill>
          <a:blip r:embed="rId5">
            <a:alphaModFix/>
          </a:blip>
          <a:stretch>
            <a:fillRect/>
          </a:stretch>
        </p:blipFill>
        <p:spPr>
          <a:xfrm>
            <a:off x="4430649" y="3795250"/>
            <a:ext cx="282700" cy="282700"/>
          </a:xfrm>
          <a:prstGeom prst="rect">
            <a:avLst/>
          </a:prstGeom>
          <a:noFill/>
          <a:ln>
            <a:noFill/>
          </a:ln>
        </p:spPr>
      </p:pic>
      <p:pic>
        <p:nvPicPr>
          <p:cNvPr id="225" name="Google Shape;225;p32"/>
          <p:cNvPicPr preferRelativeResize="0"/>
          <p:nvPr/>
        </p:nvPicPr>
        <p:blipFill>
          <a:blip r:embed="rId6">
            <a:alphaModFix/>
          </a:blip>
          <a:stretch>
            <a:fillRect/>
          </a:stretch>
        </p:blipFill>
        <p:spPr>
          <a:xfrm>
            <a:off x="5875871" y="4086246"/>
            <a:ext cx="282700" cy="282700"/>
          </a:xfrm>
          <a:prstGeom prst="rect">
            <a:avLst/>
          </a:prstGeom>
          <a:noFill/>
          <a:ln>
            <a:noFill/>
          </a:ln>
        </p:spPr>
      </p:pic>
      <p:pic>
        <p:nvPicPr>
          <p:cNvPr id="226" name="Google Shape;226;p32"/>
          <p:cNvPicPr preferRelativeResize="0"/>
          <p:nvPr/>
        </p:nvPicPr>
        <p:blipFill rotWithShape="1">
          <a:blip r:embed="rId7">
            <a:alphaModFix/>
          </a:blip>
          <a:srcRect b="0" l="0" r="68147" t="0"/>
          <a:stretch/>
        </p:blipFill>
        <p:spPr>
          <a:xfrm>
            <a:off x="278000" y="3518050"/>
            <a:ext cx="364926" cy="365750"/>
          </a:xfrm>
          <a:prstGeom prst="rect">
            <a:avLst/>
          </a:prstGeom>
          <a:noFill/>
          <a:ln>
            <a:noFill/>
          </a:ln>
        </p:spPr>
      </p:pic>
      <p:pic>
        <p:nvPicPr>
          <p:cNvPr id="227" name="Google Shape;227;p32"/>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3"/>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33" name="Google Shape;233;p33"/>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34" name="Google Shape;234;p33"/>
          <p:cNvSpPr txBox="1"/>
          <p:nvPr>
            <p:ph type="title"/>
          </p:nvPr>
        </p:nvSpPr>
        <p:spPr>
          <a:xfrm>
            <a:off x="3975" y="200125"/>
            <a:ext cx="91362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partners</a:t>
            </a:r>
            <a:endParaRPr b="1" sz="3020">
              <a:solidFill>
                <a:srgbClr val="FED670"/>
              </a:solidFill>
              <a:latin typeface="Red Hat Display"/>
              <a:ea typeface="Red Hat Display"/>
              <a:cs typeface="Red Hat Display"/>
              <a:sym typeface="Red Hat Display"/>
            </a:endParaRPr>
          </a:p>
        </p:txBody>
      </p:sp>
      <p:pic>
        <p:nvPicPr>
          <p:cNvPr id="235" name="Google Shape;235;p33"/>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pic>
        <p:nvPicPr>
          <p:cNvPr id="236" name="Google Shape;236;p33"/>
          <p:cNvPicPr preferRelativeResize="0"/>
          <p:nvPr/>
        </p:nvPicPr>
        <p:blipFill>
          <a:blip r:embed="rId6">
            <a:alphaModFix/>
          </a:blip>
          <a:stretch>
            <a:fillRect/>
          </a:stretch>
        </p:blipFill>
        <p:spPr>
          <a:xfrm>
            <a:off x="1561775" y="937320"/>
            <a:ext cx="672850" cy="484453"/>
          </a:xfrm>
          <a:prstGeom prst="rect">
            <a:avLst/>
          </a:prstGeom>
          <a:noFill/>
          <a:ln>
            <a:noFill/>
          </a:ln>
        </p:spPr>
      </p:pic>
      <p:pic>
        <p:nvPicPr>
          <p:cNvPr id="237" name="Google Shape;237;p33"/>
          <p:cNvPicPr preferRelativeResize="0"/>
          <p:nvPr/>
        </p:nvPicPr>
        <p:blipFill>
          <a:blip r:embed="rId7">
            <a:alphaModFix/>
          </a:blip>
          <a:stretch>
            <a:fillRect/>
          </a:stretch>
        </p:blipFill>
        <p:spPr>
          <a:xfrm>
            <a:off x="4289624" y="924950"/>
            <a:ext cx="517100" cy="517100"/>
          </a:xfrm>
          <a:prstGeom prst="rect">
            <a:avLst/>
          </a:prstGeom>
          <a:noFill/>
          <a:ln>
            <a:noFill/>
          </a:ln>
        </p:spPr>
      </p:pic>
      <p:pic>
        <p:nvPicPr>
          <p:cNvPr id="238" name="Google Shape;238;p33"/>
          <p:cNvPicPr preferRelativeResize="0"/>
          <p:nvPr/>
        </p:nvPicPr>
        <p:blipFill>
          <a:blip r:embed="rId8">
            <a:alphaModFix/>
          </a:blip>
          <a:stretch>
            <a:fillRect/>
          </a:stretch>
        </p:blipFill>
        <p:spPr>
          <a:xfrm>
            <a:off x="5516525" y="924925"/>
            <a:ext cx="517100" cy="517100"/>
          </a:xfrm>
          <a:prstGeom prst="rect">
            <a:avLst/>
          </a:prstGeom>
          <a:noFill/>
          <a:ln>
            <a:noFill/>
          </a:ln>
        </p:spPr>
      </p:pic>
      <p:pic>
        <p:nvPicPr>
          <p:cNvPr id="239" name="Google Shape;239;p33"/>
          <p:cNvPicPr preferRelativeResize="0"/>
          <p:nvPr/>
        </p:nvPicPr>
        <p:blipFill>
          <a:blip r:embed="rId9">
            <a:alphaModFix/>
          </a:blip>
          <a:stretch>
            <a:fillRect/>
          </a:stretch>
        </p:blipFill>
        <p:spPr>
          <a:xfrm>
            <a:off x="2992861" y="1880310"/>
            <a:ext cx="633168" cy="633168"/>
          </a:xfrm>
          <a:prstGeom prst="rect">
            <a:avLst/>
          </a:prstGeom>
          <a:noFill/>
          <a:ln>
            <a:noFill/>
          </a:ln>
        </p:spPr>
      </p:pic>
      <p:pic>
        <p:nvPicPr>
          <p:cNvPr id="240" name="Google Shape;240;p33"/>
          <p:cNvPicPr preferRelativeResize="0"/>
          <p:nvPr/>
        </p:nvPicPr>
        <p:blipFill>
          <a:blip r:embed="rId10">
            <a:alphaModFix/>
          </a:blip>
          <a:stretch>
            <a:fillRect/>
          </a:stretch>
        </p:blipFill>
        <p:spPr>
          <a:xfrm>
            <a:off x="6698619" y="1880310"/>
            <a:ext cx="633168" cy="633168"/>
          </a:xfrm>
          <a:prstGeom prst="rect">
            <a:avLst/>
          </a:prstGeom>
          <a:noFill/>
          <a:ln>
            <a:noFill/>
          </a:ln>
        </p:spPr>
      </p:pic>
      <p:pic>
        <p:nvPicPr>
          <p:cNvPr id="241" name="Google Shape;241;p33"/>
          <p:cNvPicPr preferRelativeResize="0"/>
          <p:nvPr/>
        </p:nvPicPr>
        <p:blipFill>
          <a:blip r:embed="rId11">
            <a:alphaModFix/>
          </a:blip>
          <a:stretch>
            <a:fillRect/>
          </a:stretch>
        </p:blipFill>
        <p:spPr>
          <a:xfrm>
            <a:off x="2980588" y="2902245"/>
            <a:ext cx="592100" cy="592100"/>
          </a:xfrm>
          <a:prstGeom prst="rect">
            <a:avLst/>
          </a:prstGeom>
          <a:noFill/>
          <a:ln>
            <a:noFill/>
          </a:ln>
        </p:spPr>
      </p:pic>
      <p:pic>
        <p:nvPicPr>
          <p:cNvPr id="242" name="Google Shape;242;p33"/>
          <p:cNvPicPr preferRelativeResize="0"/>
          <p:nvPr/>
        </p:nvPicPr>
        <p:blipFill>
          <a:blip r:embed="rId12">
            <a:alphaModFix/>
          </a:blip>
          <a:stretch>
            <a:fillRect/>
          </a:stretch>
        </p:blipFill>
        <p:spPr>
          <a:xfrm>
            <a:off x="4337425" y="2917550"/>
            <a:ext cx="672850" cy="672850"/>
          </a:xfrm>
          <a:prstGeom prst="rect">
            <a:avLst/>
          </a:prstGeom>
          <a:noFill/>
          <a:ln>
            <a:noFill/>
          </a:ln>
        </p:spPr>
      </p:pic>
      <p:pic>
        <p:nvPicPr>
          <p:cNvPr id="243" name="Google Shape;243;p33"/>
          <p:cNvPicPr preferRelativeResize="0"/>
          <p:nvPr/>
        </p:nvPicPr>
        <p:blipFill>
          <a:blip r:embed="rId13">
            <a:alphaModFix/>
          </a:blip>
          <a:stretch>
            <a:fillRect/>
          </a:stretch>
        </p:blipFill>
        <p:spPr>
          <a:xfrm>
            <a:off x="5542012" y="2937400"/>
            <a:ext cx="633150" cy="633150"/>
          </a:xfrm>
          <a:prstGeom prst="rect">
            <a:avLst/>
          </a:prstGeom>
          <a:noFill/>
          <a:ln>
            <a:noFill/>
          </a:ln>
        </p:spPr>
      </p:pic>
      <p:pic>
        <p:nvPicPr>
          <p:cNvPr id="244" name="Google Shape;244;p33"/>
          <p:cNvPicPr preferRelativeResize="0"/>
          <p:nvPr/>
        </p:nvPicPr>
        <p:blipFill>
          <a:blip r:embed="rId14">
            <a:alphaModFix/>
          </a:blip>
          <a:stretch>
            <a:fillRect/>
          </a:stretch>
        </p:blipFill>
        <p:spPr>
          <a:xfrm>
            <a:off x="6768875" y="3013363"/>
            <a:ext cx="557175" cy="557175"/>
          </a:xfrm>
          <a:prstGeom prst="rect">
            <a:avLst/>
          </a:prstGeom>
          <a:noFill/>
          <a:ln>
            <a:noFill/>
          </a:ln>
        </p:spPr>
      </p:pic>
      <p:pic>
        <p:nvPicPr>
          <p:cNvPr id="245" name="Google Shape;245;p33"/>
          <p:cNvPicPr preferRelativeResize="0"/>
          <p:nvPr/>
        </p:nvPicPr>
        <p:blipFill>
          <a:blip r:embed="rId15">
            <a:alphaModFix/>
          </a:blip>
          <a:stretch>
            <a:fillRect/>
          </a:stretch>
        </p:blipFill>
        <p:spPr>
          <a:xfrm>
            <a:off x="5474400" y="1925022"/>
            <a:ext cx="738070" cy="666928"/>
          </a:xfrm>
          <a:prstGeom prst="rect">
            <a:avLst/>
          </a:prstGeom>
          <a:noFill/>
          <a:ln>
            <a:noFill/>
          </a:ln>
        </p:spPr>
      </p:pic>
      <p:pic>
        <p:nvPicPr>
          <p:cNvPr id="246" name="Google Shape;246;p33"/>
          <p:cNvPicPr preferRelativeResize="0"/>
          <p:nvPr/>
        </p:nvPicPr>
        <p:blipFill>
          <a:blip r:embed="rId16">
            <a:alphaModFix/>
          </a:blip>
          <a:stretch>
            <a:fillRect/>
          </a:stretch>
        </p:blipFill>
        <p:spPr>
          <a:xfrm>
            <a:off x="6690700" y="900187"/>
            <a:ext cx="557175" cy="557175"/>
          </a:xfrm>
          <a:prstGeom prst="rect">
            <a:avLst/>
          </a:prstGeom>
          <a:noFill/>
          <a:ln>
            <a:noFill/>
          </a:ln>
        </p:spPr>
      </p:pic>
      <p:pic>
        <p:nvPicPr>
          <p:cNvPr id="247" name="Google Shape;247;p33"/>
          <p:cNvPicPr preferRelativeResize="0"/>
          <p:nvPr/>
        </p:nvPicPr>
        <p:blipFill>
          <a:blip r:embed="rId17">
            <a:alphaModFix/>
          </a:blip>
          <a:stretch>
            <a:fillRect/>
          </a:stretch>
        </p:blipFill>
        <p:spPr>
          <a:xfrm>
            <a:off x="3076161" y="901700"/>
            <a:ext cx="517100" cy="517100"/>
          </a:xfrm>
          <a:prstGeom prst="rect">
            <a:avLst/>
          </a:prstGeom>
          <a:noFill/>
          <a:ln>
            <a:noFill/>
          </a:ln>
        </p:spPr>
      </p:pic>
      <p:pic>
        <p:nvPicPr>
          <p:cNvPr id="248" name="Google Shape;248;p33"/>
          <p:cNvPicPr preferRelativeResize="0"/>
          <p:nvPr/>
        </p:nvPicPr>
        <p:blipFill>
          <a:blip r:embed="rId18">
            <a:alphaModFix/>
          </a:blip>
          <a:stretch>
            <a:fillRect/>
          </a:stretch>
        </p:blipFill>
        <p:spPr>
          <a:xfrm>
            <a:off x="1546154" y="3013366"/>
            <a:ext cx="581725" cy="581723"/>
          </a:xfrm>
          <a:prstGeom prst="rect">
            <a:avLst/>
          </a:prstGeom>
          <a:noFill/>
          <a:ln>
            <a:noFill/>
          </a:ln>
        </p:spPr>
      </p:pic>
      <p:sp>
        <p:nvSpPr>
          <p:cNvPr id="249" name="Google Shape;249;p33"/>
          <p:cNvSpPr txBox="1"/>
          <p:nvPr/>
        </p:nvSpPr>
        <p:spPr>
          <a:xfrm>
            <a:off x="1480363" y="1432975"/>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1Hive</a:t>
            </a:r>
            <a:endParaRPr b="1" sz="1000">
              <a:solidFill>
                <a:schemeClr val="lt1"/>
              </a:solidFill>
              <a:latin typeface="Red Hat Text"/>
              <a:ea typeface="Red Hat Text"/>
              <a:cs typeface="Red Hat Text"/>
              <a:sym typeface="Red Hat Text"/>
            </a:endParaRPr>
          </a:p>
        </p:txBody>
      </p:sp>
      <p:sp>
        <p:nvSpPr>
          <p:cNvPr id="250" name="Google Shape;250;p33"/>
          <p:cNvSpPr txBox="1"/>
          <p:nvPr/>
        </p:nvSpPr>
        <p:spPr>
          <a:xfrm>
            <a:off x="4186400" y="1428750"/>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Aragon</a:t>
            </a:r>
            <a:endParaRPr b="1" sz="1000">
              <a:solidFill>
                <a:schemeClr val="lt1"/>
              </a:solidFill>
              <a:latin typeface="Red Hat Text"/>
              <a:ea typeface="Red Hat Text"/>
              <a:cs typeface="Red Hat Text"/>
              <a:sym typeface="Red Hat Text"/>
            </a:endParaRPr>
          </a:p>
        </p:txBody>
      </p:sp>
      <p:sp>
        <p:nvSpPr>
          <p:cNvPr id="251" name="Google Shape;251;p33"/>
          <p:cNvSpPr txBox="1"/>
          <p:nvPr/>
        </p:nvSpPr>
        <p:spPr>
          <a:xfrm>
            <a:off x="5322150" y="14287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BrightID</a:t>
            </a:r>
            <a:endParaRPr b="1" sz="1000">
              <a:solidFill>
                <a:schemeClr val="lt1"/>
              </a:solidFill>
              <a:latin typeface="Red Hat Text"/>
              <a:ea typeface="Red Hat Text"/>
              <a:cs typeface="Red Hat Text"/>
              <a:sym typeface="Red Hat Text"/>
            </a:endParaRPr>
          </a:p>
        </p:txBody>
      </p:sp>
      <p:sp>
        <p:nvSpPr>
          <p:cNvPr id="252" name="Google Shape;252;p33"/>
          <p:cNvSpPr txBox="1"/>
          <p:nvPr/>
        </p:nvSpPr>
        <p:spPr>
          <a:xfrm>
            <a:off x="2850075"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DappNode</a:t>
            </a:r>
            <a:endParaRPr b="1" sz="1000">
              <a:solidFill>
                <a:schemeClr val="lt1"/>
              </a:solidFill>
              <a:latin typeface="Red Hat Text"/>
              <a:ea typeface="Red Hat Text"/>
              <a:cs typeface="Red Hat Text"/>
              <a:sym typeface="Red Hat Text"/>
            </a:endParaRPr>
          </a:p>
        </p:txBody>
      </p:sp>
      <p:sp>
        <p:nvSpPr>
          <p:cNvPr id="253" name="Google Shape;253;p33"/>
          <p:cNvSpPr txBox="1"/>
          <p:nvPr/>
        </p:nvSpPr>
        <p:spPr>
          <a:xfrm>
            <a:off x="6599125" y="24955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Gitcoin</a:t>
            </a:r>
            <a:endParaRPr b="1" sz="1000">
              <a:solidFill>
                <a:schemeClr val="lt1"/>
              </a:solidFill>
              <a:latin typeface="Red Hat Text"/>
              <a:ea typeface="Red Hat Text"/>
              <a:cs typeface="Red Hat Text"/>
              <a:sym typeface="Red Hat Text"/>
            </a:endParaRPr>
          </a:p>
        </p:txBody>
      </p:sp>
      <p:sp>
        <p:nvSpPr>
          <p:cNvPr id="254" name="Google Shape;254;p33"/>
          <p:cNvSpPr txBox="1"/>
          <p:nvPr/>
        </p:nvSpPr>
        <p:spPr>
          <a:xfrm>
            <a:off x="2820375" y="354300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Maker DAO</a:t>
            </a:r>
            <a:endParaRPr b="1" sz="1000">
              <a:solidFill>
                <a:schemeClr val="lt1"/>
              </a:solidFill>
              <a:latin typeface="Red Hat Text"/>
              <a:ea typeface="Red Hat Text"/>
              <a:cs typeface="Red Hat Text"/>
              <a:sym typeface="Red Hat Text"/>
            </a:endParaRPr>
          </a:p>
        </p:txBody>
      </p:sp>
      <p:sp>
        <p:nvSpPr>
          <p:cNvPr id="255" name="Google Shape;255;p33"/>
          <p:cNvSpPr txBox="1"/>
          <p:nvPr/>
        </p:nvSpPr>
        <p:spPr>
          <a:xfrm>
            <a:off x="4145475" y="356235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MetaCartel</a:t>
            </a:r>
            <a:endParaRPr b="1" sz="1000">
              <a:solidFill>
                <a:schemeClr val="lt1"/>
              </a:solidFill>
              <a:latin typeface="Red Hat Text"/>
              <a:ea typeface="Red Hat Text"/>
              <a:cs typeface="Red Hat Text"/>
              <a:sym typeface="Red Hat Text"/>
            </a:endParaRPr>
          </a:p>
        </p:txBody>
      </p:sp>
      <p:sp>
        <p:nvSpPr>
          <p:cNvPr id="256" name="Google Shape;256;p33"/>
          <p:cNvSpPr txBox="1"/>
          <p:nvPr/>
        </p:nvSpPr>
        <p:spPr>
          <a:xfrm>
            <a:off x="54125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Panvala</a:t>
            </a:r>
            <a:endParaRPr b="1" sz="1000">
              <a:solidFill>
                <a:schemeClr val="lt1"/>
              </a:solidFill>
              <a:latin typeface="Red Hat Text"/>
              <a:ea typeface="Red Hat Text"/>
              <a:cs typeface="Red Hat Text"/>
              <a:sym typeface="Red Hat Text"/>
            </a:endParaRPr>
          </a:p>
        </p:txBody>
      </p:sp>
      <p:sp>
        <p:nvSpPr>
          <p:cNvPr id="257" name="Google Shape;257;p33"/>
          <p:cNvSpPr txBox="1"/>
          <p:nvPr/>
        </p:nvSpPr>
        <p:spPr>
          <a:xfrm>
            <a:off x="66317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PrimeDAO</a:t>
            </a:r>
            <a:endParaRPr b="1" sz="1000">
              <a:solidFill>
                <a:schemeClr val="lt1"/>
              </a:solidFill>
              <a:latin typeface="Red Hat Text"/>
              <a:ea typeface="Red Hat Text"/>
              <a:cs typeface="Red Hat Text"/>
              <a:sym typeface="Red Hat Text"/>
            </a:endParaRPr>
          </a:p>
        </p:txBody>
      </p:sp>
      <p:sp>
        <p:nvSpPr>
          <p:cNvPr id="258" name="Google Shape;258;p33"/>
          <p:cNvSpPr txBox="1"/>
          <p:nvPr/>
        </p:nvSpPr>
        <p:spPr>
          <a:xfrm>
            <a:off x="5232450" y="2495550"/>
            <a:ext cx="12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ShapeShiftDAO</a:t>
            </a:r>
            <a:endParaRPr b="1" sz="1000">
              <a:solidFill>
                <a:schemeClr val="lt1"/>
              </a:solidFill>
              <a:latin typeface="Red Hat Text"/>
              <a:ea typeface="Red Hat Text"/>
              <a:cs typeface="Red Hat Text"/>
              <a:sym typeface="Red Hat Text"/>
            </a:endParaRPr>
          </a:p>
        </p:txBody>
      </p:sp>
      <p:sp>
        <p:nvSpPr>
          <p:cNvPr id="259" name="Google Shape;259;p33"/>
          <p:cNvSpPr txBox="1"/>
          <p:nvPr/>
        </p:nvSpPr>
        <p:spPr>
          <a:xfrm>
            <a:off x="6485425" y="1428738"/>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The DAOist</a:t>
            </a:r>
            <a:endParaRPr b="1" sz="1000">
              <a:solidFill>
                <a:schemeClr val="lt1"/>
              </a:solidFill>
              <a:latin typeface="Red Hat Text"/>
              <a:ea typeface="Red Hat Text"/>
              <a:cs typeface="Red Hat Text"/>
              <a:sym typeface="Red Hat Text"/>
            </a:endParaRPr>
          </a:p>
        </p:txBody>
      </p:sp>
      <p:sp>
        <p:nvSpPr>
          <p:cNvPr id="260" name="Google Shape;260;p33"/>
          <p:cNvSpPr txBox="1"/>
          <p:nvPr/>
        </p:nvSpPr>
        <p:spPr>
          <a:xfrm>
            <a:off x="2508437" y="1448100"/>
            <a:ext cx="160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Commons Stack</a:t>
            </a:r>
            <a:endParaRPr b="1" sz="1000">
              <a:solidFill>
                <a:schemeClr val="lt1"/>
              </a:solidFill>
              <a:latin typeface="Red Hat Text"/>
              <a:ea typeface="Red Hat Text"/>
              <a:cs typeface="Red Hat Text"/>
              <a:sym typeface="Red Hat Text"/>
            </a:endParaRPr>
          </a:p>
        </p:txBody>
      </p:sp>
      <p:sp>
        <p:nvSpPr>
          <p:cNvPr id="261" name="Google Shape;261;p33"/>
          <p:cNvSpPr txBox="1"/>
          <p:nvPr/>
        </p:nvSpPr>
        <p:spPr>
          <a:xfrm>
            <a:off x="962638" y="3554200"/>
            <a:ext cx="187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Token Engineering Commons</a:t>
            </a:r>
            <a:endParaRPr b="1" sz="1000">
              <a:solidFill>
                <a:schemeClr val="lt1"/>
              </a:solidFill>
              <a:latin typeface="Red Hat Text"/>
              <a:ea typeface="Red Hat Text"/>
              <a:cs typeface="Red Hat Text"/>
              <a:sym typeface="Red Hat Text"/>
            </a:endParaRPr>
          </a:p>
        </p:txBody>
      </p:sp>
      <p:sp>
        <p:nvSpPr>
          <p:cNvPr id="262" name="Google Shape;262;p33"/>
          <p:cNvSpPr txBox="1"/>
          <p:nvPr/>
        </p:nvSpPr>
        <p:spPr>
          <a:xfrm>
            <a:off x="3959925" y="429780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ED670"/>
                </a:solidFill>
                <a:latin typeface="Red Hat Text"/>
                <a:ea typeface="Red Hat Text"/>
                <a:cs typeface="Red Hat Text"/>
                <a:sym typeface="Red Hat Text"/>
              </a:rPr>
              <a:t>and more…</a:t>
            </a:r>
            <a:endParaRPr b="1" sz="1000">
              <a:solidFill>
                <a:srgbClr val="FED670"/>
              </a:solidFill>
              <a:latin typeface="Red Hat Text"/>
              <a:ea typeface="Red Hat Text"/>
              <a:cs typeface="Red Hat Text"/>
              <a:sym typeface="Red Hat Text"/>
            </a:endParaRPr>
          </a:p>
        </p:txBody>
      </p:sp>
      <p:pic>
        <p:nvPicPr>
          <p:cNvPr id="263" name="Google Shape;263;p33"/>
          <p:cNvPicPr preferRelativeResize="0"/>
          <p:nvPr/>
        </p:nvPicPr>
        <p:blipFill>
          <a:blip r:embed="rId19">
            <a:alphaModFix/>
          </a:blip>
          <a:stretch>
            <a:fillRect/>
          </a:stretch>
        </p:blipFill>
        <p:spPr>
          <a:xfrm>
            <a:off x="4310962" y="1985700"/>
            <a:ext cx="517100" cy="517100"/>
          </a:xfrm>
          <a:prstGeom prst="rect">
            <a:avLst/>
          </a:prstGeom>
          <a:noFill/>
          <a:ln>
            <a:noFill/>
          </a:ln>
        </p:spPr>
      </p:pic>
      <p:sp>
        <p:nvSpPr>
          <p:cNvPr id="264" name="Google Shape;264;p33"/>
          <p:cNvSpPr txBox="1"/>
          <p:nvPr/>
        </p:nvSpPr>
        <p:spPr>
          <a:xfrm>
            <a:off x="4089375"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Gnosis</a:t>
            </a:r>
            <a:endParaRPr b="1" sz="1000">
              <a:solidFill>
                <a:schemeClr val="lt1"/>
              </a:solidFill>
              <a:latin typeface="Red Hat Text"/>
              <a:ea typeface="Red Hat Text"/>
              <a:cs typeface="Red Hat Text"/>
              <a:sym typeface="Red Hat Text"/>
            </a:endParaRPr>
          </a:p>
        </p:txBody>
      </p:sp>
      <p:sp>
        <p:nvSpPr>
          <p:cNvPr id="265" name="Google Shape;265;p33"/>
          <p:cNvSpPr txBox="1"/>
          <p:nvPr/>
        </p:nvSpPr>
        <p:spPr>
          <a:xfrm>
            <a:off x="1418050"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ICHI</a:t>
            </a:r>
            <a:endParaRPr b="1" sz="1000">
              <a:solidFill>
                <a:schemeClr val="lt1"/>
              </a:solidFill>
              <a:latin typeface="Red Hat Text"/>
              <a:ea typeface="Red Hat Text"/>
              <a:cs typeface="Red Hat Text"/>
              <a:sym typeface="Red Hat Text"/>
            </a:endParaRPr>
          </a:p>
        </p:txBody>
      </p:sp>
      <p:pic>
        <p:nvPicPr>
          <p:cNvPr id="266" name="Google Shape;266;p33"/>
          <p:cNvPicPr preferRelativeResize="0"/>
          <p:nvPr/>
        </p:nvPicPr>
        <p:blipFill>
          <a:blip r:embed="rId20">
            <a:alphaModFix/>
          </a:blip>
          <a:stretch>
            <a:fillRect/>
          </a:stretch>
        </p:blipFill>
        <p:spPr>
          <a:xfrm>
            <a:off x="1602150" y="1969489"/>
            <a:ext cx="592100" cy="4961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